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fntdata" ContentType="application/x-fontdata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 showSpecialPlsOnTitleSld="0" strictFirstAndLastChars="0" embedTrueTypeFonts="1" saveSubsetFonts="1" autoCompressPictures="0">
  <p:sldMasterIdLst>
    <p:sldMasterId id="2147483665" r:id="rId1"/>
    <p:sldMasterId id="2147483666" r:id="rId2"/>
    <p:sldMasterId id="2147483672" r:id="rId3"/>
  </p:sldMasterIdLst>
  <p:notesMasterIdLst>
    <p:notesMasterId r:id="rId4"/>
  </p:notesMasterIdLst>
  <p:sldIdLst>
    <p:sldId id="513" r:id="rId5"/>
    <p:sldId id="268" r:id="rId6"/>
    <p:sldId id="278" r:id="rId7"/>
    <p:sldId id="512" r:id="rId8"/>
    <p:sldId id="509" r:id="rId9"/>
    <p:sldId id="256" r:id="rId10"/>
    <p:sldId id="257" r:id="rId11"/>
    <p:sldId id="511" r:id="rId12"/>
  </p:sldIdLst>
  <p:sldSz cx="9144000" cy="6858000" type="screen4x3"/>
  <p:notesSz cx="6950075" cy="9236075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Gill Sans MT" panose="020B0502020104020203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ucida Sans" panose="020B0602030504020204" pitchFamily="34" charset="0"/>
      <p:regular r:id="rId28"/>
      <p:bold r:id="rId29"/>
      <p:italic r:id="rId30"/>
      <p:boldItalic r:id="rId31"/>
    </p:embeddedFont>
    <p:embeddedFont>
      <p:font typeface="Gill Sans" panose="020B0604020202020204" charset="0"/>
      <p:regular r:id="rId32"/>
      <p:bold r:id="rId33"/>
    </p:embeddedFont>
  </p:embeddedFontLst>
  <p:custDataLst>
    <p:tags r:id="rId13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C2CA9-8E3E-4135-AB96-43D0BFAC86B5}" v="6" dt="2021-07-22T10:51:30.762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95D77375-C49D-4EE5-BB54-A5FDD1D5588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77823" autoAdjust="0"/>
  </p:normalViewPr>
  <p:slideViewPr>
    <p:cSldViewPr snapToGrid="0">
      <p:cViewPr>
        <p:scale>
          <a:sx n="93" d="100"/>
          <a:sy n="93" d="100"/>
        </p:scale>
        <p:origin x="-153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tags" Target="tags/tag1.xml" /><Relationship Id="rId14" Type="http://schemas.openxmlformats.org/officeDocument/2006/relationships/font" Target="fonts/font1.fntdata" /><Relationship Id="rId15" Type="http://schemas.openxmlformats.org/officeDocument/2006/relationships/font" Target="fonts/font2.fntdata" /><Relationship Id="rId16" Type="http://schemas.openxmlformats.org/officeDocument/2006/relationships/font" Target="fonts/font3.fntdata" /><Relationship Id="rId17" Type="http://schemas.openxmlformats.org/officeDocument/2006/relationships/font" Target="fonts/font4.fntdata" /><Relationship Id="rId18" Type="http://schemas.openxmlformats.org/officeDocument/2006/relationships/font" Target="fonts/font5.fntdata" /><Relationship Id="rId19" Type="http://schemas.openxmlformats.org/officeDocument/2006/relationships/font" Target="fonts/font6.fntdata" /><Relationship Id="rId2" Type="http://schemas.openxmlformats.org/officeDocument/2006/relationships/slideMaster" Target="slideMasters/slideMaster2.xml" /><Relationship Id="rId20" Type="http://schemas.openxmlformats.org/officeDocument/2006/relationships/font" Target="fonts/font7.fntdata" /><Relationship Id="rId21" Type="http://schemas.openxmlformats.org/officeDocument/2006/relationships/font" Target="fonts/font8.fntdata" /><Relationship Id="rId22" Type="http://schemas.openxmlformats.org/officeDocument/2006/relationships/font" Target="fonts/font9.fntdata" /><Relationship Id="rId23" Type="http://schemas.openxmlformats.org/officeDocument/2006/relationships/font" Target="fonts/font10.fntdata" /><Relationship Id="rId24" Type="http://schemas.openxmlformats.org/officeDocument/2006/relationships/font" Target="fonts/font11.fntdata" /><Relationship Id="rId25" Type="http://schemas.openxmlformats.org/officeDocument/2006/relationships/font" Target="fonts/font12.fntdata" /><Relationship Id="rId26" Type="http://schemas.openxmlformats.org/officeDocument/2006/relationships/font" Target="fonts/font13.fntdata" /><Relationship Id="rId27" Type="http://schemas.openxmlformats.org/officeDocument/2006/relationships/font" Target="fonts/font14.fntdata" /><Relationship Id="rId28" Type="http://schemas.openxmlformats.org/officeDocument/2006/relationships/font" Target="fonts/font15.fntdata" /><Relationship Id="rId29" Type="http://schemas.openxmlformats.org/officeDocument/2006/relationships/font" Target="fonts/font16.fntdata" /><Relationship Id="rId3" Type="http://schemas.openxmlformats.org/officeDocument/2006/relationships/slideMaster" Target="slideMasters/slideMaster3.xml" /><Relationship Id="rId30" Type="http://schemas.openxmlformats.org/officeDocument/2006/relationships/font" Target="fonts/font17.fntdata" /><Relationship Id="rId31" Type="http://schemas.openxmlformats.org/officeDocument/2006/relationships/font" Target="fonts/font18.fntdata" /><Relationship Id="rId32" Type="http://schemas.openxmlformats.org/officeDocument/2006/relationships/font" Target="fonts/font19.fntdata" /><Relationship Id="rId33" Type="http://schemas.openxmlformats.org/officeDocument/2006/relationships/font" Target="fonts/font20.fntdata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microsoft.com/office/2015/10/relationships/revisionInfo" Target="revisionInfo.xml" /><Relationship Id="rId38" Type="http://schemas.microsoft.com/office/2016/11/relationships/changesInfo" Target="changesInfos/changesInfo1.xml" /><Relationship Id="rId39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Chung" userId="2a73d81d-ae2c-4b43-995b-1dc622a589dd" providerId="ADAL" clId="{835C2CA9-8E3E-4135-AB96-43D0BFAC86B5}"/>
    <pc:docChg chg="undo redo custSel addSld delSld modSld sldOrd delMainMaster">
      <pc:chgData name="Janet Chung" userId="2a73d81d-ae2c-4b43-995b-1dc622a589dd" providerId="ADAL" clId="{835C2CA9-8E3E-4135-AB96-43D0BFAC86B5}" dt="2021-07-22T10:55:38.236" v="193" actId="115"/>
      <pc:docMkLst>
        <pc:docMk/>
      </pc:docMkLst>
      <pc:sldChg chg="add del">
        <pc:chgData name="Janet Chung" userId="2a73d81d-ae2c-4b43-995b-1dc622a589dd" providerId="ADAL" clId="{835C2CA9-8E3E-4135-AB96-43D0BFAC86B5}" dt="2021-07-22T10:28:29.378" v="97"/>
        <pc:sldMkLst>
          <pc:docMk/>
          <pc:sldMk cId="0" sldId="256"/>
        </pc:sldMkLst>
      </pc:sldChg>
      <pc:sldChg chg="add del">
        <pc:chgData name="Janet Chung" userId="2a73d81d-ae2c-4b43-995b-1dc622a589dd" providerId="ADAL" clId="{835C2CA9-8E3E-4135-AB96-43D0BFAC86B5}" dt="2021-07-22T10:28:29.378" v="97"/>
        <pc:sldMkLst>
          <pc:docMk/>
          <pc:sldMk cId="0" sldId="257"/>
        </pc:sldMkLst>
      </pc:sldChg>
      <pc:sldChg chg="del">
        <pc:chgData name="Janet Chung" userId="2a73d81d-ae2c-4b43-995b-1dc622a589dd" providerId="ADAL" clId="{835C2CA9-8E3E-4135-AB96-43D0BFAC86B5}" dt="2021-07-22T10:11:13.680" v="2" actId="47"/>
        <pc:sldMkLst>
          <pc:docMk/>
          <pc:sldMk cId="0" sldId="258"/>
        </pc:sldMkLst>
      </pc:sldChg>
      <pc:sldChg chg="del">
        <pc:chgData name="Janet Chung" userId="2a73d81d-ae2c-4b43-995b-1dc622a589dd" providerId="ADAL" clId="{835C2CA9-8E3E-4135-AB96-43D0BFAC86B5}" dt="2021-07-22T10:11:16.013" v="4" actId="47"/>
        <pc:sldMkLst>
          <pc:docMk/>
          <pc:sldMk cId="0" sldId="261"/>
        </pc:sldMkLst>
      </pc:sldChg>
      <pc:sldChg chg="del">
        <pc:chgData name="Janet Chung" userId="2a73d81d-ae2c-4b43-995b-1dc622a589dd" providerId="ADAL" clId="{835C2CA9-8E3E-4135-AB96-43D0BFAC86B5}" dt="2021-07-22T10:11:17.907" v="6" actId="47"/>
        <pc:sldMkLst>
          <pc:docMk/>
          <pc:sldMk cId="0" sldId="262"/>
        </pc:sldMkLst>
      </pc:sldChg>
      <pc:sldChg chg="del">
        <pc:chgData name="Janet Chung" userId="2a73d81d-ae2c-4b43-995b-1dc622a589dd" providerId="ADAL" clId="{835C2CA9-8E3E-4135-AB96-43D0BFAC86B5}" dt="2021-07-22T10:11:18.550" v="7" actId="47"/>
        <pc:sldMkLst>
          <pc:docMk/>
          <pc:sldMk cId="0" sldId="263"/>
        </pc:sldMkLst>
      </pc:sldChg>
      <pc:sldChg chg="del">
        <pc:chgData name="Janet Chung" userId="2a73d81d-ae2c-4b43-995b-1dc622a589dd" providerId="ADAL" clId="{835C2CA9-8E3E-4135-AB96-43D0BFAC86B5}" dt="2021-07-22T10:11:17.116" v="5" actId="47"/>
        <pc:sldMkLst>
          <pc:docMk/>
          <pc:sldMk cId="0" sldId="264"/>
        </pc:sldMkLst>
      </pc:sldChg>
      <pc:sldChg chg="del">
        <pc:chgData name="Janet Chung" userId="2a73d81d-ae2c-4b43-995b-1dc622a589dd" providerId="ADAL" clId="{835C2CA9-8E3E-4135-AB96-43D0BFAC86B5}" dt="2021-07-22T10:11:21.541" v="9" actId="47"/>
        <pc:sldMkLst>
          <pc:docMk/>
          <pc:sldMk cId="0" sldId="265"/>
        </pc:sldMkLst>
      </pc:sldChg>
      <pc:sldChg chg="del">
        <pc:chgData name="Janet Chung" userId="2a73d81d-ae2c-4b43-995b-1dc622a589dd" providerId="ADAL" clId="{835C2CA9-8E3E-4135-AB96-43D0BFAC86B5}" dt="2021-07-22T10:13:01.487" v="22" actId="47"/>
        <pc:sldMkLst>
          <pc:docMk/>
          <pc:sldMk cId="0" sldId="266"/>
        </pc:sldMkLst>
      </pc:sldChg>
      <pc:sldChg chg="del">
        <pc:chgData name="Janet Chung" userId="2a73d81d-ae2c-4b43-995b-1dc622a589dd" providerId="ADAL" clId="{835C2CA9-8E3E-4135-AB96-43D0BFAC86B5}" dt="2021-07-22T10:11:40.328" v="10" actId="47"/>
        <pc:sldMkLst>
          <pc:docMk/>
          <pc:sldMk cId="0" sldId="267"/>
        </pc:sldMkLst>
      </pc:sldChg>
      <pc:sldChg chg="del">
        <pc:chgData name="Janet Chung" userId="2a73d81d-ae2c-4b43-995b-1dc622a589dd" providerId="ADAL" clId="{835C2CA9-8E3E-4135-AB96-43D0BFAC86B5}" dt="2021-07-22T10:11:44.170" v="11" actId="47"/>
        <pc:sldMkLst>
          <pc:docMk/>
          <pc:sldMk cId="0" sldId="269"/>
        </pc:sldMkLst>
      </pc:sldChg>
      <pc:sldChg chg="del">
        <pc:chgData name="Janet Chung" userId="2a73d81d-ae2c-4b43-995b-1dc622a589dd" providerId="ADAL" clId="{835C2CA9-8E3E-4135-AB96-43D0BFAC86B5}" dt="2021-07-22T10:11:45.849" v="12" actId="47"/>
        <pc:sldMkLst>
          <pc:docMk/>
          <pc:sldMk cId="0" sldId="270"/>
        </pc:sldMkLst>
      </pc:sldChg>
      <pc:sldChg chg="del">
        <pc:chgData name="Janet Chung" userId="2a73d81d-ae2c-4b43-995b-1dc622a589dd" providerId="ADAL" clId="{835C2CA9-8E3E-4135-AB96-43D0BFAC86B5}" dt="2021-07-22T10:12:03.485" v="13" actId="47"/>
        <pc:sldMkLst>
          <pc:docMk/>
          <pc:sldMk cId="0" sldId="271"/>
        </pc:sldMkLst>
      </pc:sldChg>
      <pc:sldChg chg="del">
        <pc:chgData name="Janet Chung" userId="2a73d81d-ae2c-4b43-995b-1dc622a589dd" providerId="ADAL" clId="{835C2CA9-8E3E-4135-AB96-43D0BFAC86B5}" dt="2021-07-22T10:12:04.296" v="14" actId="47"/>
        <pc:sldMkLst>
          <pc:docMk/>
          <pc:sldMk cId="0" sldId="272"/>
        </pc:sldMkLst>
      </pc:sldChg>
      <pc:sldChg chg="del">
        <pc:chgData name="Janet Chung" userId="2a73d81d-ae2c-4b43-995b-1dc622a589dd" providerId="ADAL" clId="{835C2CA9-8E3E-4135-AB96-43D0BFAC86B5}" dt="2021-07-22T10:12:26.678" v="18" actId="47"/>
        <pc:sldMkLst>
          <pc:docMk/>
          <pc:sldMk cId="0" sldId="277"/>
        </pc:sldMkLst>
      </pc:sldChg>
      <pc:sldChg chg="addSp modSp mod modNotesTx">
        <pc:chgData name="Janet Chung" userId="2a73d81d-ae2c-4b43-995b-1dc622a589dd" providerId="ADAL" clId="{835C2CA9-8E3E-4135-AB96-43D0BFAC86B5}" dt="2021-07-22T10:55:38.236" v="193" actId="115"/>
        <pc:sldMkLst>
          <pc:docMk/>
          <pc:sldMk cId="0" sldId="278"/>
        </pc:sldMkLst>
        <pc:spChg chg="add mod">
          <ac:chgData name="Janet Chung" userId="2a73d81d-ae2c-4b43-995b-1dc622a589dd" providerId="ADAL" clId="{835C2CA9-8E3E-4135-AB96-43D0BFAC86B5}" dt="2021-07-22T10:55:38.236" v="193" actId="115"/>
          <ac:spMkLst>
            <pc:docMk/>
            <pc:sldMk cId="0" sldId="278"/>
            <ac:spMk id="2" creationId="{D94F5168-4A00-4425-B096-644943BEEE8B}"/>
          </ac:spMkLst>
        </pc:spChg>
      </pc:sldChg>
      <pc:sldChg chg="del">
        <pc:chgData name="Janet Chung" userId="2a73d81d-ae2c-4b43-995b-1dc622a589dd" providerId="ADAL" clId="{835C2CA9-8E3E-4135-AB96-43D0BFAC86B5}" dt="2021-07-22T10:12:41.797" v="19" actId="47"/>
        <pc:sldMkLst>
          <pc:docMk/>
          <pc:sldMk cId="0" sldId="279"/>
        </pc:sldMkLst>
      </pc:sldChg>
      <pc:sldChg chg="del">
        <pc:chgData name="Janet Chung" userId="2a73d81d-ae2c-4b43-995b-1dc622a589dd" providerId="ADAL" clId="{835C2CA9-8E3E-4135-AB96-43D0BFAC86B5}" dt="2021-07-22T10:12:44.261" v="20" actId="47"/>
        <pc:sldMkLst>
          <pc:docMk/>
          <pc:sldMk cId="0" sldId="280"/>
        </pc:sldMkLst>
      </pc:sldChg>
      <pc:sldChg chg="del">
        <pc:chgData name="Janet Chung" userId="2a73d81d-ae2c-4b43-995b-1dc622a589dd" providerId="ADAL" clId="{835C2CA9-8E3E-4135-AB96-43D0BFAC86B5}" dt="2021-07-22T10:12:58.378" v="21" actId="47"/>
        <pc:sldMkLst>
          <pc:docMk/>
          <pc:sldMk cId="0" sldId="281"/>
        </pc:sldMkLst>
      </pc:sldChg>
      <pc:sldChg chg="del">
        <pc:chgData name="Janet Chung" userId="2a73d81d-ae2c-4b43-995b-1dc622a589dd" providerId="ADAL" clId="{835C2CA9-8E3E-4135-AB96-43D0BFAC86B5}" dt="2021-07-22T10:11:14.659" v="3" actId="47"/>
        <pc:sldMkLst>
          <pc:docMk/>
          <pc:sldMk cId="0" sldId="282"/>
        </pc:sldMkLst>
      </pc:sldChg>
      <pc:sldChg chg="del">
        <pc:chgData name="Janet Chung" userId="2a73d81d-ae2c-4b43-995b-1dc622a589dd" providerId="ADAL" clId="{835C2CA9-8E3E-4135-AB96-43D0BFAC86B5}" dt="2021-07-22T10:12:24.352" v="15" actId="47"/>
        <pc:sldMkLst>
          <pc:docMk/>
          <pc:sldMk cId="0" sldId="308"/>
        </pc:sldMkLst>
      </pc:sldChg>
      <pc:sldChg chg="del">
        <pc:chgData name="Janet Chung" userId="2a73d81d-ae2c-4b43-995b-1dc622a589dd" providerId="ADAL" clId="{835C2CA9-8E3E-4135-AB96-43D0BFAC86B5}" dt="2021-07-22T10:12:25.286" v="16" actId="47"/>
        <pc:sldMkLst>
          <pc:docMk/>
          <pc:sldMk cId="0" sldId="309"/>
        </pc:sldMkLst>
      </pc:sldChg>
      <pc:sldChg chg="del">
        <pc:chgData name="Janet Chung" userId="2a73d81d-ae2c-4b43-995b-1dc622a589dd" providerId="ADAL" clId="{835C2CA9-8E3E-4135-AB96-43D0BFAC86B5}" dt="2021-07-22T10:12:25.945" v="17" actId="47"/>
        <pc:sldMkLst>
          <pc:docMk/>
          <pc:sldMk cId="0" sldId="310"/>
        </pc:sldMkLst>
      </pc:sldChg>
      <pc:sldChg chg="del">
        <pc:chgData name="Janet Chung" userId="2a73d81d-ae2c-4b43-995b-1dc622a589dd" providerId="ADAL" clId="{835C2CA9-8E3E-4135-AB96-43D0BFAC86B5}" dt="2021-07-22T10:11:19.452" v="8" actId="47"/>
        <pc:sldMkLst>
          <pc:docMk/>
          <pc:sldMk cId="450397769" sldId="507"/>
        </pc:sldMkLst>
      </pc:sldChg>
      <pc:sldChg chg="del">
        <pc:chgData name="Janet Chung" userId="2a73d81d-ae2c-4b43-995b-1dc622a589dd" providerId="ADAL" clId="{835C2CA9-8E3E-4135-AB96-43D0BFAC86B5}" dt="2021-07-22T10:29:44.768" v="103" actId="47"/>
        <pc:sldMkLst>
          <pc:docMk/>
          <pc:sldMk cId="1982334969" sldId="508"/>
        </pc:sldMkLst>
      </pc:sldChg>
      <pc:sldChg chg="addSp delSp modSp new mod ord">
        <pc:chgData name="Janet Chung" userId="2a73d81d-ae2c-4b43-995b-1dc622a589dd" providerId="ADAL" clId="{835C2CA9-8E3E-4135-AB96-43D0BFAC86B5}" dt="2021-07-22T10:20:47.957" v="94" actId="115"/>
        <pc:sldMkLst>
          <pc:docMk/>
          <pc:sldMk cId="885461646" sldId="509"/>
        </pc:sldMkLst>
        <pc:spChg chg="add del mod">
          <ac:chgData name="Janet Chung" userId="2a73d81d-ae2c-4b43-995b-1dc622a589dd" providerId="ADAL" clId="{835C2CA9-8E3E-4135-AB96-43D0BFAC86B5}" dt="2021-07-22T10:20:47.957" v="94" actId="115"/>
          <ac:spMkLst>
            <pc:docMk/>
            <pc:sldMk cId="885461646" sldId="509"/>
            <ac:spMk id="5" creationId="{37550A3A-50CC-4D2F-90C5-B0E87C9C7825}"/>
          </ac:spMkLst>
        </pc:spChg>
        <pc:spChg chg="add del">
          <ac:chgData name="Janet Chung" userId="2a73d81d-ae2c-4b43-995b-1dc622a589dd" providerId="ADAL" clId="{835C2CA9-8E3E-4135-AB96-43D0BFAC86B5}" dt="2021-07-22T10:18:58.508" v="81" actId="11529"/>
          <ac:spMkLst>
            <pc:docMk/>
            <pc:sldMk cId="885461646" sldId="509"/>
            <ac:spMk id="6" creationId="{A120B7AB-1292-48B2-AE95-2A813003DCFC}"/>
          </ac:spMkLst>
        </pc:spChg>
        <pc:spChg chg="add del mod">
          <ac:chgData name="Janet Chung" userId="2a73d81d-ae2c-4b43-995b-1dc622a589dd" providerId="ADAL" clId="{835C2CA9-8E3E-4135-AB96-43D0BFAC86B5}" dt="2021-07-22T10:20:13.344" v="93" actId="11529"/>
          <ac:spMkLst>
            <pc:docMk/>
            <pc:sldMk cId="885461646" sldId="509"/>
            <ac:spMk id="7" creationId="{E8EE6396-D148-42D0-92EC-90E3934A84D6}"/>
          </ac:spMkLst>
        </pc:spChg>
        <pc:picChg chg="add">
          <ac:chgData name="Janet Chung" userId="2a73d81d-ae2c-4b43-995b-1dc622a589dd" providerId="ADAL" clId="{835C2CA9-8E3E-4135-AB96-43D0BFAC86B5}" dt="2021-07-22T10:16:56.535" v="26" actId="22"/>
          <ac:picMkLst>
            <pc:docMk/>
            <pc:sldMk cId="885461646" sldId="509"/>
            <ac:picMk id="4" creationId="{A21857C3-4770-4579-939D-B8E054ADD995}"/>
          </ac:picMkLst>
        </pc:picChg>
      </pc:sldChg>
      <pc:sldChg chg="addSp delSp modSp new del mod chgLayout">
        <pc:chgData name="Janet Chung" userId="2a73d81d-ae2c-4b43-995b-1dc622a589dd" providerId="ADAL" clId="{835C2CA9-8E3E-4135-AB96-43D0BFAC86B5}" dt="2021-07-22T10:28:32.115" v="98" actId="47"/>
        <pc:sldMkLst>
          <pc:docMk/>
          <pc:sldMk cId="623297212" sldId="510"/>
        </pc:sldMkLst>
        <pc:spChg chg="mod ord">
          <ac:chgData name="Janet Chung" userId="2a73d81d-ae2c-4b43-995b-1dc622a589dd" providerId="ADAL" clId="{835C2CA9-8E3E-4135-AB96-43D0BFAC86B5}" dt="2021-07-22T10:24:07.166" v="96" actId="6264"/>
          <ac:spMkLst>
            <pc:docMk/>
            <pc:sldMk cId="623297212" sldId="510"/>
            <ac:spMk id="2" creationId="{737320FF-8E22-4C51-9012-C3686CC95AA0}"/>
          </ac:spMkLst>
        </pc:spChg>
        <pc:spChg chg="add del mod">
          <ac:chgData name="Janet Chung" userId="2a73d81d-ae2c-4b43-995b-1dc622a589dd" providerId="ADAL" clId="{835C2CA9-8E3E-4135-AB96-43D0BFAC86B5}" dt="2021-07-22T10:24:07.166" v="96" actId="6264"/>
          <ac:spMkLst>
            <pc:docMk/>
            <pc:sldMk cId="623297212" sldId="510"/>
            <ac:spMk id="3" creationId="{A673A8BB-2528-4840-A881-711FA4EE8273}"/>
          </ac:spMkLst>
        </pc:spChg>
      </pc:sldChg>
      <pc:sldChg chg="new del">
        <pc:chgData name="Janet Chung" userId="2a73d81d-ae2c-4b43-995b-1dc622a589dd" providerId="ADAL" clId="{835C2CA9-8E3E-4135-AB96-43D0BFAC86B5}" dt="2021-07-22T10:28:49.957" v="101" actId="47"/>
        <pc:sldMkLst>
          <pc:docMk/>
          <pc:sldMk cId="2259419948" sldId="510"/>
        </pc:sldMkLst>
      </pc:sldChg>
      <pc:sldChg chg="add">
        <pc:chgData name="Janet Chung" userId="2a73d81d-ae2c-4b43-995b-1dc622a589dd" providerId="ADAL" clId="{835C2CA9-8E3E-4135-AB96-43D0BFAC86B5}" dt="2021-07-22T10:28:47.424" v="100"/>
        <pc:sldMkLst>
          <pc:docMk/>
          <pc:sldMk cId="0" sldId="511"/>
        </pc:sldMkLst>
      </pc:sldChg>
      <pc:sldChg chg="addSp modSp new mod">
        <pc:chgData name="Janet Chung" userId="2a73d81d-ae2c-4b43-995b-1dc622a589dd" providerId="ADAL" clId="{835C2CA9-8E3E-4135-AB96-43D0BFAC86B5}" dt="2021-07-22T10:52:26.063" v="143" actId="1076"/>
        <pc:sldMkLst>
          <pc:docMk/>
          <pc:sldMk cId="2322654452" sldId="512"/>
        </pc:sldMkLst>
        <pc:picChg chg="add mod">
          <ac:chgData name="Janet Chung" userId="2a73d81d-ae2c-4b43-995b-1dc622a589dd" providerId="ADAL" clId="{835C2CA9-8E3E-4135-AB96-43D0BFAC86B5}" dt="2021-07-22T10:52:26.063" v="143" actId="1076"/>
          <ac:picMkLst>
            <pc:docMk/>
            <pc:sldMk cId="2322654452" sldId="512"/>
            <ac:picMk id="3" creationId="{E8B8A0F9-C02B-4668-899C-060CB6D193E1}"/>
          </ac:picMkLst>
        </pc:picChg>
      </pc:sldChg>
      <pc:sldMasterChg chg="del delSldLayout">
        <pc:chgData name="Janet Chung" userId="2a73d81d-ae2c-4b43-995b-1dc622a589dd" providerId="ADAL" clId="{835C2CA9-8E3E-4135-AB96-43D0BFAC86B5}" dt="2021-07-22T10:13:01.487" v="22" actId="47"/>
        <pc:sldMasterMkLst>
          <pc:docMk/>
          <pc:sldMasterMk cId="0" sldId="2147483664"/>
        </pc:sldMasterMkLst>
        <pc:sldLayoutChg chg="del">
          <pc:chgData name="Janet Chung" userId="2a73d81d-ae2c-4b43-995b-1dc622a589dd" providerId="ADAL" clId="{835C2CA9-8E3E-4135-AB96-43D0BFAC86B5}" dt="2021-07-22T10:11:18.550" v="7" actId="47"/>
          <pc:sldLayoutMkLst>
            <pc:docMk/>
            <pc:sldMasterMk cId="0" sldId="2147483664"/>
            <pc:sldLayoutMk cId="0" sldId="2147483648"/>
          </pc:sldLayoutMkLst>
        </pc:sldLayoutChg>
        <pc:sldLayoutChg chg="del">
          <pc:chgData name="Janet Chung" userId="2a73d81d-ae2c-4b43-995b-1dc622a589dd" providerId="ADAL" clId="{835C2CA9-8E3E-4135-AB96-43D0BFAC86B5}" dt="2021-07-22T10:13:01.487" v="22" actId="47"/>
          <pc:sldLayoutMkLst>
            <pc:docMk/>
            <pc:sldMasterMk cId="0" sldId="2147483664"/>
            <pc:sldLayoutMk cId="0" sldId="2147483649"/>
          </pc:sldLayoutMkLst>
        </pc:sldLayoutChg>
      </pc:sldMasterChg>
      <pc:sldMasterChg chg="delSldLayout">
        <pc:chgData name="Janet Chung" userId="2a73d81d-ae2c-4b43-995b-1dc622a589dd" providerId="ADAL" clId="{835C2CA9-8E3E-4135-AB96-43D0BFAC86B5}" dt="2021-07-22T10:12:58.378" v="21" actId="47"/>
        <pc:sldMasterMkLst>
          <pc:docMk/>
          <pc:sldMasterMk cId="0" sldId="2147483665"/>
        </pc:sldMasterMkLst>
        <pc:sldLayoutChg chg="del">
          <pc:chgData name="Janet Chung" userId="2a73d81d-ae2c-4b43-995b-1dc622a589dd" providerId="ADAL" clId="{835C2CA9-8E3E-4135-AB96-43D0BFAC86B5}" dt="2021-07-22T10:11:12.693" v="1" actId="47"/>
          <pc:sldLayoutMkLst>
            <pc:docMk/>
            <pc:sldMasterMk cId="0" sldId="2147483665"/>
            <pc:sldLayoutMk cId="0" sldId="2147483650"/>
          </pc:sldLayoutMkLst>
        </pc:sldLayoutChg>
        <pc:sldLayoutChg chg="del">
          <pc:chgData name="Janet Chung" userId="2a73d81d-ae2c-4b43-995b-1dc622a589dd" providerId="ADAL" clId="{835C2CA9-8E3E-4135-AB96-43D0BFAC86B5}" dt="2021-07-22T10:11:44.170" v="11" actId="47"/>
          <pc:sldLayoutMkLst>
            <pc:docMk/>
            <pc:sldMasterMk cId="0" sldId="2147483665"/>
            <pc:sldLayoutMk cId="0" sldId="2147483651"/>
          </pc:sldLayoutMkLst>
        </pc:sldLayoutChg>
        <pc:sldLayoutChg chg="del">
          <pc:chgData name="Janet Chung" userId="2a73d81d-ae2c-4b43-995b-1dc622a589dd" providerId="ADAL" clId="{835C2CA9-8E3E-4135-AB96-43D0BFAC86B5}" dt="2021-07-22T10:12:58.378" v="21" actId="47"/>
          <pc:sldLayoutMkLst>
            <pc:docMk/>
            <pc:sldMasterMk cId="0" sldId="2147483665"/>
            <pc:sldLayoutMk cId="0" sldId="2147483654"/>
          </pc:sldLayoutMkLst>
        </pc:sldLayoutChg>
        <pc:sldLayoutChg chg="del">
          <pc:chgData name="Janet Chung" userId="2a73d81d-ae2c-4b43-995b-1dc622a589dd" providerId="ADAL" clId="{835C2CA9-8E3E-4135-AB96-43D0BFAC86B5}" dt="2021-07-22T10:11:21.541" v="9" actId="47"/>
          <pc:sldLayoutMkLst>
            <pc:docMk/>
            <pc:sldMasterMk cId="0" sldId="2147483665"/>
            <pc:sldLayoutMk cId="0" sldId="2147483655"/>
          </pc:sldLayoutMkLst>
        </pc:sldLayoutChg>
        <pc:sldLayoutChg chg="del">
          <pc:chgData name="Janet Chung" userId="2a73d81d-ae2c-4b43-995b-1dc622a589dd" providerId="ADAL" clId="{835C2CA9-8E3E-4135-AB96-43D0BFAC86B5}" dt="2021-07-22T10:11:19.452" v="8" actId="47"/>
          <pc:sldLayoutMkLst>
            <pc:docMk/>
            <pc:sldMasterMk cId="0" sldId="2147483665"/>
            <pc:sldLayoutMk cId="0" sldId="2147483658"/>
          </pc:sldLayoutMkLst>
        </pc:sldLayoutChg>
      </pc:sldMasterChg>
      <pc:sldMasterChg chg="del delSldLayout">
        <pc:chgData name="Janet Chung" userId="2a73d81d-ae2c-4b43-995b-1dc622a589dd" providerId="ADAL" clId="{835C2CA9-8E3E-4135-AB96-43D0BFAC86B5}" dt="2021-07-22T10:12:25.945" v="17" actId="47"/>
        <pc:sldMasterMkLst>
          <pc:docMk/>
          <pc:sldMasterMk cId="1976021855" sldId="2147483666"/>
        </pc:sldMasterMkLst>
        <pc:sldLayoutChg chg="del">
          <pc:chgData name="Janet Chung" userId="2a73d81d-ae2c-4b43-995b-1dc622a589dd" providerId="ADAL" clId="{835C2CA9-8E3E-4135-AB96-43D0BFAC86B5}" dt="2021-07-22T10:12:25.945" v="17" actId="47"/>
          <pc:sldLayoutMkLst>
            <pc:docMk/>
            <pc:sldMasterMk cId="1976021855" sldId="2147483666"/>
            <pc:sldLayoutMk cId="1143404991" sldId="2147483667"/>
          </pc:sldLayoutMkLst>
        </pc:sldLayoutChg>
        <pc:sldLayoutChg chg="del">
          <pc:chgData name="Janet Chung" userId="2a73d81d-ae2c-4b43-995b-1dc622a589dd" providerId="ADAL" clId="{835C2CA9-8E3E-4135-AB96-43D0BFAC86B5}" dt="2021-07-22T10:12:25.945" v="17" actId="47"/>
          <pc:sldLayoutMkLst>
            <pc:docMk/>
            <pc:sldMasterMk cId="1976021855" sldId="2147483666"/>
            <pc:sldLayoutMk cId="1722866189" sldId="2147483668"/>
          </pc:sldLayoutMkLst>
        </pc:sldLayoutChg>
        <pc:sldLayoutChg chg="del">
          <pc:chgData name="Janet Chung" userId="2a73d81d-ae2c-4b43-995b-1dc622a589dd" providerId="ADAL" clId="{835C2CA9-8E3E-4135-AB96-43D0BFAC86B5}" dt="2021-07-22T10:12:25.945" v="17" actId="47"/>
          <pc:sldLayoutMkLst>
            <pc:docMk/>
            <pc:sldMasterMk cId="1976021855" sldId="2147483666"/>
            <pc:sldLayoutMk cId="1977522499" sldId="2147483669"/>
          </pc:sldLayoutMkLst>
        </pc:sldLayoutChg>
        <pc:sldLayoutChg chg="del">
          <pc:chgData name="Janet Chung" userId="2a73d81d-ae2c-4b43-995b-1dc622a589dd" providerId="ADAL" clId="{835C2CA9-8E3E-4135-AB96-43D0BFAC86B5}" dt="2021-07-22T10:12:25.945" v="17" actId="47"/>
          <pc:sldLayoutMkLst>
            <pc:docMk/>
            <pc:sldMasterMk cId="1976021855" sldId="2147483666"/>
            <pc:sldLayoutMk cId="2807720994" sldId="2147483670"/>
          </pc:sldLayoutMkLst>
        </pc:sldLayoutChg>
        <pc:sldLayoutChg chg="del">
          <pc:chgData name="Janet Chung" userId="2a73d81d-ae2c-4b43-995b-1dc622a589dd" providerId="ADAL" clId="{835C2CA9-8E3E-4135-AB96-43D0BFAC86B5}" dt="2021-07-22T10:12:25.945" v="17" actId="47"/>
          <pc:sldLayoutMkLst>
            <pc:docMk/>
            <pc:sldMasterMk cId="1976021855" sldId="2147483666"/>
            <pc:sldLayoutMk cId="1454398735" sldId="2147483671"/>
          </pc:sldLayoutMkLst>
        </pc:sldLayoutChg>
        <pc:sldLayoutChg chg="del">
          <pc:chgData name="Janet Chung" userId="2a73d81d-ae2c-4b43-995b-1dc622a589dd" providerId="ADAL" clId="{835C2CA9-8E3E-4135-AB96-43D0BFAC86B5}" dt="2021-07-22T10:12:25.945" v="17" actId="47"/>
          <pc:sldLayoutMkLst>
            <pc:docMk/>
            <pc:sldMasterMk cId="1976021855" sldId="2147483666"/>
            <pc:sldLayoutMk cId="4105584014" sldId="2147483672"/>
          </pc:sldLayoutMkLst>
        </pc:sldLayoutChg>
        <pc:sldLayoutChg chg="del">
          <pc:chgData name="Janet Chung" userId="2a73d81d-ae2c-4b43-995b-1dc622a589dd" providerId="ADAL" clId="{835C2CA9-8E3E-4135-AB96-43D0BFAC86B5}" dt="2021-07-22T10:12:25.945" v="17" actId="47"/>
          <pc:sldLayoutMkLst>
            <pc:docMk/>
            <pc:sldMasterMk cId="1976021855" sldId="2147483666"/>
            <pc:sldLayoutMk cId="4076692463" sldId="2147483673"/>
          </pc:sldLayoutMkLst>
        </pc:sldLayoutChg>
        <pc:sldLayoutChg chg="del">
          <pc:chgData name="Janet Chung" userId="2a73d81d-ae2c-4b43-995b-1dc622a589dd" providerId="ADAL" clId="{835C2CA9-8E3E-4135-AB96-43D0BFAC86B5}" dt="2021-07-22T10:12:25.945" v="17" actId="47"/>
          <pc:sldLayoutMkLst>
            <pc:docMk/>
            <pc:sldMasterMk cId="1976021855" sldId="2147483666"/>
            <pc:sldLayoutMk cId="1513237137" sldId="2147483674"/>
          </pc:sldLayoutMkLst>
        </pc:sldLayoutChg>
        <pc:sldLayoutChg chg="del">
          <pc:chgData name="Janet Chung" userId="2a73d81d-ae2c-4b43-995b-1dc622a589dd" providerId="ADAL" clId="{835C2CA9-8E3E-4135-AB96-43D0BFAC86B5}" dt="2021-07-22T10:12:25.945" v="17" actId="47"/>
          <pc:sldLayoutMkLst>
            <pc:docMk/>
            <pc:sldMasterMk cId="1976021855" sldId="2147483666"/>
            <pc:sldLayoutMk cId="1633614179" sldId="2147483675"/>
          </pc:sldLayoutMkLst>
        </pc:sldLayoutChg>
        <pc:sldLayoutChg chg="del">
          <pc:chgData name="Janet Chung" userId="2a73d81d-ae2c-4b43-995b-1dc622a589dd" providerId="ADAL" clId="{835C2CA9-8E3E-4135-AB96-43D0BFAC86B5}" dt="2021-07-22T10:12:25.945" v="17" actId="47"/>
          <pc:sldLayoutMkLst>
            <pc:docMk/>
            <pc:sldMasterMk cId="1976021855" sldId="2147483666"/>
            <pc:sldLayoutMk cId="249283729" sldId="2147483676"/>
          </pc:sldLayoutMkLst>
        </pc:sldLayoutChg>
        <pc:sldLayoutChg chg="del">
          <pc:chgData name="Janet Chung" userId="2a73d81d-ae2c-4b43-995b-1dc622a589dd" providerId="ADAL" clId="{835C2CA9-8E3E-4135-AB96-43D0BFAC86B5}" dt="2021-07-22T10:12:25.945" v="17" actId="47"/>
          <pc:sldLayoutMkLst>
            <pc:docMk/>
            <pc:sldMasterMk cId="1976021855" sldId="2147483666"/>
            <pc:sldLayoutMk cId="3166806028" sldId="2147483677"/>
          </pc:sldLayoutMkLst>
        </pc:sldLayoutChg>
        <pc:sldLayoutChg chg="del">
          <pc:chgData name="Janet Chung" userId="2a73d81d-ae2c-4b43-995b-1dc622a589dd" providerId="ADAL" clId="{835C2CA9-8E3E-4135-AB96-43D0BFAC86B5}" dt="2021-07-22T10:12:25.945" v="17" actId="47"/>
          <pc:sldLayoutMkLst>
            <pc:docMk/>
            <pc:sldMasterMk cId="1976021855" sldId="2147483666"/>
            <pc:sldLayoutMk cId="3345385209" sldId="2147483678"/>
          </pc:sldLayoutMkLst>
        </pc:sldLayoutChg>
        <pc:sldLayoutChg chg="del">
          <pc:chgData name="Janet Chung" userId="2a73d81d-ae2c-4b43-995b-1dc622a589dd" providerId="ADAL" clId="{835C2CA9-8E3E-4135-AB96-43D0BFAC86B5}" dt="2021-07-22T10:12:25.945" v="17" actId="47"/>
          <pc:sldLayoutMkLst>
            <pc:docMk/>
            <pc:sldMasterMk cId="1976021855" sldId="2147483666"/>
            <pc:sldLayoutMk cId="3942365580" sldId="2147483679"/>
          </pc:sldLayoutMkLst>
        </pc:sldLayoutChg>
        <pc:sldLayoutChg chg="del">
          <pc:chgData name="Janet Chung" userId="2a73d81d-ae2c-4b43-995b-1dc622a589dd" providerId="ADAL" clId="{835C2CA9-8E3E-4135-AB96-43D0BFAC86B5}" dt="2021-07-22T10:12:25.945" v="17" actId="47"/>
          <pc:sldLayoutMkLst>
            <pc:docMk/>
            <pc:sldMasterMk cId="1976021855" sldId="2147483666"/>
            <pc:sldLayoutMk cId="1185858921" sldId="2147483680"/>
          </pc:sldLayoutMkLst>
        </pc:sldLayoutChg>
        <pc:sldLayoutChg chg="del">
          <pc:chgData name="Janet Chung" userId="2a73d81d-ae2c-4b43-995b-1dc622a589dd" providerId="ADAL" clId="{835C2CA9-8E3E-4135-AB96-43D0BFAC86B5}" dt="2021-07-22T10:12:25.945" v="17" actId="47"/>
          <pc:sldLayoutMkLst>
            <pc:docMk/>
            <pc:sldMasterMk cId="1976021855" sldId="2147483666"/>
            <pc:sldLayoutMk cId="3230978114" sldId="2147483681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/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8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/>
          <a:lstStyle>
            <a:lvl1pPr marR="0" lvl="0" algn="r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97000" y="1154113"/>
            <a:ext cx="4156075" cy="31178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/>
          <a:lstStyle>
            <a:lvl1pPr marL="457200" marR="0" lvl="0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/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9082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2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</a:xfrm>
      </p:grpSpPr>
      <p:sp>
        <p:nvSpPr>
          <p:cNvPr id="276" name="Google Shape;2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r>
              <a:rPr lang="en-US"/>
              <a:t>ALL LEVELS IMPORTANT. To discuss race equity, or any issue related to equity across race, class, gender, we must build our understanding and analysis across the levels.</a:t>
            </a:r>
            <a:endParaRPr/>
          </a:p>
          <a:p>
            <a:pPr marL="0" indent="0"/>
            <a:endParaRPr/>
          </a:p>
          <a:p>
            <a:pPr marL="0" indent="0"/>
            <a:r>
              <a:rPr lang="en-US"/>
              <a:t>Our internal subconscious affects all the levels. We are individuals who interact with all these levels</a:t>
            </a:r>
            <a:endParaRPr/>
          </a:p>
          <a:p>
            <a:pPr marL="0" indent="0"/>
            <a:endParaRPr/>
          </a:p>
          <a:p>
            <a:pPr marL="0" indent="0"/>
            <a:r>
              <a:rPr lang="en-US"/>
              <a:t>Today, we start with Internal/Individual (IAT, brain), Individual/Interpersonal/and up (Nieto), an then how it affects up to other levels.</a:t>
            </a:r>
            <a:endParaRPr/>
          </a:p>
        </p:txBody>
      </p:sp>
      <p:sp>
        <p:nvSpPr>
          <p:cNvPr id="278" name="Google Shape;278;p13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</a:xfrm>
      </p:grpSpPr>
      <p:sp>
        <p:nvSpPr>
          <p:cNvPr id="365" name="Google Shape;3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698500"/>
            <a:ext cx="4665662" cy="349885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23:notes"/>
          <p:cNvSpPr txBox="1">
            <a:spLocks noGrp="1"/>
          </p:cNvSpPr>
          <p:nvPr>
            <p:ph type="body" idx="1"/>
          </p:nvPr>
        </p:nvSpPr>
        <p:spPr>
          <a:xfrm>
            <a:off x="704339" y="4431312"/>
            <a:ext cx="5634709" cy="419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38" tIns="93538" rIns="93538" bIns="93538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>
            <a:spLocks noGrp="1"/>
          </p:cNvSpPr>
          <p:nvPr>
            <p:ph type="sldNum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ct val="0"/>
              </a:spcBef>
              <a:buNone/>
              <a:defRPr/>
            </a:lvl1pPr>
            <a:lvl2pPr marL="0" lvl="1" indent="0" algn="ctr">
              <a:spcBef>
                <a:spcPct val="0"/>
              </a:spcBef>
              <a:buNone/>
              <a:defRPr/>
            </a:lvl2pPr>
            <a:lvl3pPr marL="0" lvl="2" indent="0" algn="ctr">
              <a:spcBef>
                <a:spcPct val="0"/>
              </a:spcBef>
              <a:buNone/>
              <a:defRPr/>
            </a:lvl3pPr>
            <a:lvl4pPr marL="0" lvl="3" indent="0" algn="ctr">
              <a:spcBef>
                <a:spcPct val="0"/>
              </a:spcBef>
              <a:buNone/>
              <a:defRPr/>
            </a:lvl4pPr>
            <a:lvl5pPr marL="0" lvl="4" indent="0" algn="ctr">
              <a:spcBef>
                <a:spcPct val="0"/>
              </a:spcBef>
              <a:buNone/>
              <a:defRPr/>
            </a:lvl5pPr>
            <a:lvl6pPr marL="0" lvl="5" indent="0" algn="ctr">
              <a:spcBef>
                <a:spcPct val="0"/>
              </a:spcBef>
              <a:buNone/>
              <a:defRPr/>
            </a:lvl6pPr>
            <a:lvl7pPr marL="0" lvl="6" indent="0" algn="ctr">
              <a:spcBef>
                <a:spcPct val="0"/>
              </a:spcBef>
              <a:buNone/>
              <a:defRPr/>
            </a:lvl7pPr>
            <a:lvl8pPr marL="0" lvl="7" indent="0" algn="ctr">
              <a:spcBef>
                <a:spcPct val="0"/>
              </a:spcBef>
              <a:buNone/>
              <a:defRPr/>
            </a:lvl8pPr>
            <a:lvl9pPr marL="0" lvl="8" indent="0" algn="ctr">
              <a:spcBef>
                <a:spcPct val="0"/>
              </a:spcBef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35338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649245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65547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0368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073" y="246769"/>
            <a:ext cx="5468471" cy="283283"/>
          </a:xfrm>
        </p:spPr>
        <p:txBody>
          <a:bodyPr lIns="0" tIns="0" rIns="0" bIns="0"/>
          <a:lstStyle>
            <a:lvl1pPr>
              <a:defRPr sz="1841" b="1" i="0">
                <a:solidFill>
                  <a:srgbClr val="BF162E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0224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073" y="246769"/>
            <a:ext cx="5468471" cy="283283"/>
          </a:xfrm>
        </p:spPr>
        <p:txBody>
          <a:bodyPr lIns="0" tIns="0" rIns="0" bIns="0"/>
          <a:lstStyle>
            <a:lvl1pPr>
              <a:defRPr sz="1841" b="1" i="0">
                <a:solidFill>
                  <a:srgbClr val="BF162E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006277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073" y="246769"/>
            <a:ext cx="5468471" cy="283283"/>
          </a:xfrm>
        </p:spPr>
        <p:txBody>
          <a:bodyPr lIns="0" tIns="0" rIns="0" bIns="0"/>
          <a:lstStyle>
            <a:lvl1pPr>
              <a:defRPr sz="1841" b="1" i="0">
                <a:solidFill>
                  <a:srgbClr val="BF162E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65166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44186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</a:xfrm>
      </p:grpSpPr>
      <p:sp>
        <p:nvSpPr>
          <p:cNvPr id="70" name="Google Shape;70;p11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4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Pts val="4200"/>
              <a:buFont typeface="Gill Sans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42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42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42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42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42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42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42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buClr>
                <a:srgbClr val="FFFFFF"/>
              </a:buClr>
              <a:buSzPts val="1100"/>
              <a:buFont typeface="Gill Sans"/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buClr>
                <a:srgbClr val="FFFFFF"/>
              </a:buClr>
              <a:buSzPts val="1100"/>
              <a:buFont typeface="Gill Sans"/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buClr>
                <a:srgbClr val="FFFFFF"/>
              </a:buClr>
              <a:buSzPts val="1100"/>
              <a:buFont typeface="Gill Sans"/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buClr>
                <a:srgbClr val="FFFFFF"/>
              </a:buClr>
              <a:buSzPts val="1100"/>
              <a:buFont typeface="Gill Sans"/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buClr>
                <a:srgbClr val="FFFFFF"/>
              </a:buClr>
              <a:buSzPts val="1100"/>
              <a:buFont typeface="Gill Sans"/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buClr>
                <a:srgbClr val="FFFFFF"/>
              </a:buClr>
              <a:buSzPts val="1100"/>
              <a:buFont typeface="Gill Sans"/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buClr>
                <a:srgbClr val="FFFFFF"/>
              </a:buClr>
              <a:buSzPts val="1100"/>
              <a:buFont typeface="Gill Sans"/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buClr>
                <a:srgbClr val="FFFFFF"/>
              </a:buClr>
              <a:buSzPts val="1100"/>
              <a:buFont typeface="Gill Sans"/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buClr>
                <a:srgbClr val="FFFFFF"/>
              </a:buClr>
              <a:buSzPts val="1100"/>
              <a:buFont typeface="Gill Sans"/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1102239" y="2638044"/>
            <a:ext cx="3288023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2"/>
          </p:nvPr>
        </p:nvSpPr>
        <p:spPr>
          <a:xfrm>
            <a:off x="4753737" y="2638044"/>
            <a:ext cx="3290516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>
            <a:spLocks noGrp="1"/>
          </p:cNvSpPr>
          <p:nvPr>
            <p:ph type="sldNum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ct val="0"/>
              </a:spcBef>
              <a:buNone/>
              <a:defRPr/>
            </a:lvl1pPr>
            <a:lvl2pPr marL="0" lvl="1" indent="0" algn="ctr">
              <a:spcBef>
                <a:spcPct val="0"/>
              </a:spcBef>
              <a:buNone/>
              <a:defRPr/>
            </a:lvl2pPr>
            <a:lvl3pPr marL="0" lvl="2" indent="0" algn="ctr">
              <a:spcBef>
                <a:spcPct val="0"/>
              </a:spcBef>
              <a:buNone/>
              <a:defRPr/>
            </a:lvl3pPr>
            <a:lvl4pPr marL="0" lvl="3" indent="0" algn="ctr">
              <a:spcBef>
                <a:spcPct val="0"/>
              </a:spcBef>
              <a:buNone/>
              <a:defRPr/>
            </a:lvl4pPr>
            <a:lvl5pPr marL="0" lvl="4" indent="0" algn="ctr">
              <a:spcBef>
                <a:spcPct val="0"/>
              </a:spcBef>
              <a:buNone/>
              <a:defRPr/>
            </a:lvl5pPr>
            <a:lvl6pPr marL="0" lvl="5" indent="0" algn="ctr">
              <a:spcBef>
                <a:spcPct val="0"/>
              </a:spcBef>
              <a:buNone/>
              <a:defRPr/>
            </a:lvl6pPr>
            <a:lvl7pPr marL="0" lvl="6" indent="0" algn="ctr">
              <a:spcBef>
                <a:spcPct val="0"/>
              </a:spcBef>
              <a:buNone/>
              <a:defRPr/>
            </a:lvl7pPr>
            <a:lvl8pPr marL="0" lvl="7" indent="0" algn="ctr">
              <a:spcBef>
                <a:spcPct val="0"/>
              </a:spcBef>
              <a:buNone/>
              <a:defRPr/>
            </a:lvl8pPr>
            <a:lvl9pPr marL="0" lvl="8" indent="0" algn="ctr">
              <a:spcBef>
                <a:spcPct val="0"/>
              </a:spcBef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Comparison" type="twoTxTwoObj">
  <p:cSld name="TWO_OBJECTS_WITH_TEXT">
    <p:spTree>
      <p:nvGrpSpPr>
        <p:cNvPr id="1" name="Shape 93"/>
        <p:cNvGrpSpPr/>
        <p:nvPr/>
      </p:nvGrpSpPr>
      <p:grpSpPr>
        <a:xfrm>
          <a:off x="0" y="0"/>
          <a:ext cx="0" cy="0"/>
        </a:xfrm>
      </p:grpSpPr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900"/>
              <a:buNone/>
              <a:defRPr sz="1900" b="0" cap="none">
                <a:solidFill>
                  <a:srgbClr val="0084B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2"/>
          </p:nvPr>
        </p:nvSpPr>
        <p:spPr>
          <a:xfrm>
            <a:off x="1102239" y="3143250"/>
            <a:ext cx="328802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3"/>
          </p:nvPr>
        </p:nvSpPr>
        <p:spPr>
          <a:xfrm>
            <a:off x="4753737" y="3143250"/>
            <a:ext cx="3290516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4"/>
          </p:nvPr>
        </p:nvSpPr>
        <p:spPr>
          <a:xfrm>
            <a:off x="4753737" y="2313434"/>
            <a:ext cx="3290516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/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900"/>
              <a:buNone/>
              <a:defRPr sz="1900" b="0" cap="none">
                <a:solidFill>
                  <a:srgbClr val="0084B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>
            <a:spLocks noGrp="1"/>
          </p:cNvSpPr>
          <p:nvPr>
            <p:ph type="sldNum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ct val="0"/>
              </a:spcBef>
              <a:buNone/>
              <a:defRPr/>
            </a:lvl1pPr>
            <a:lvl2pPr marL="0" lvl="1" indent="0" algn="ctr">
              <a:spcBef>
                <a:spcPct val="0"/>
              </a:spcBef>
              <a:buNone/>
              <a:defRPr/>
            </a:lvl2pPr>
            <a:lvl3pPr marL="0" lvl="2" indent="0" algn="ctr">
              <a:spcBef>
                <a:spcPct val="0"/>
              </a:spcBef>
              <a:buNone/>
              <a:defRPr/>
            </a:lvl3pPr>
            <a:lvl4pPr marL="0" lvl="3" indent="0" algn="ctr">
              <a:spcBef>
                <a:spcPct val="0"/>
              </a:spcBef>
              <a:buNone/>
              <a:defRPr/>
            </a:lvl4pPr>
            <a:lvl5pPr marL="0" lvl="4" indent="0" algn="ctr">
              <a:spcBef>
                <a:spcPct val="0"/>
              </a:spcBef>
              <a:buNone/>
              <a:defRPr/>
            </a:lvl5pPr>
            <a:lvl6pPr marL="0" lvl="5" indent="0" algn="ctr">
              <a:spcBef>
                <a:spcPct val="0"/>
              </a:spcBef>
              <a:buNone/>
              <a:defRPr/>
            </a:lvl6pPr>
            <a:lvl7pPr marL="0" lvl="6" indent="0" algn="ctr">
              <a:spcBef>
                <a:spcPct val="0"/>
              </a:spcBef>
              <a:buNone/>
              <a:defRPr/>
            </a:lvl7pPr>
            <a:lvl8pPr marL="0" lvl="7" indent="0" algn="ctr">
              <a:spcBef>
                <a:spcPct val="0"/>
              </a:spcBef>
              <a:buNone/>
              <a:defRPr/>
            </a:lvl8pPr>
            <a:lvl9pPr marL="0" lvl="8" indent="0" algn="ctr">
              <a:spcBef>
                <a:spcPct val="0"/>
              </a:spcBef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and Vertical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 rot="5400000">
            <a:off x="3023931" y="1220159"/>
            <a:ext cx="3101983" cy="593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>
            <a:spLocks noGrp="1"/>
          </p:cNvSpPr>
          <p:nvPr>
            <p:ph type="sldNum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ct val="0"/>
              </a:spcBef>
              <a:buNone/>
              <a:defRPr/>
            </a:lvl1pPr>
            <a:lvl2pPr marL="0" lvl="1" indent="0" algn="ctr">
              <a:spcBef>
                <a:spcPct val="0"/>
              </a:spcBef>
              <a:buNone/>
              <a:defRPr/>
            </a:lvl2pPr>
            <a:lvl3pPr marL="0" lvl="2" indent="0" algn="ctr">
              <a:spcBef>
                <a:spcPct val="0"/>
              </a:spcBef>
              <a:buNone/>
              <a:defRPr/>
            </a:lvl3pPr>
            <a:lvl4pPr marL="0" lvl="3" indent="0" algn="ctr">
              <a:spcBef>
                <a:spcPct val="0"/>
              </a:spcBef>
              <a:buNone/>
              <a:defRPr/>
            </a:lvl4pPr>
            <a:lvl5pPr marL="0" lvl="4" indent="0" algn="ctr">
              <a:spcBef>
                <a:spcPct val="0"/>
              </a:spcBef>
              <a:buNone/>
              <a:defRPr/>
            </a:lvl5pPr>
            <a:lvl6pPr marL="0" lvl="5" indent="0" algn="ctr">
              <a:spcBef>
                <a:spcPct val="0"/>
              </a:spcBef>
              <a:buNone/>
              <a:defRPr/>
            </a:lvl6pPr>
            <a:lvl7pPr marL="0" lvl="6" indent="0" algn="ctr">
              <a:spcBef>
                <a:spcPct val="0"/>
              </a:spcBef>
              <a:buNone/>
              <a:defRPr/>
            </a:lvl7pPr>
            <a:lvl8pPr marL="0" lvl="7" indent="0" algn="ctr">
              <a:spcBef>
                <a:spcPct val="0"/>
              </a:spcBef>
              <a:buNone/>
              <a:defRPr/>
            </a:lvl8pPr>
            <a:lvl9pPr marL="0" lvl="8" indent="0" algn="ctr">
              <a:spcBef>
                <a:spcPct val="0"/>
              </a:spcBef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 rot="5400000">
            <a:off x="4525077" y="2902017"/>
            <a:ext cx="4983480" cy="1053966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 rot="5400000">
            <a:off x="1472393" y="1070913"/>
            <a:ext cx="4983480" cy="47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>
            <a:spLocks noGrp="1"/>
          </p:cNvSpPr>
          <p:nvPr>
            <p:ph type="sldNum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ct val="0"/>
              </a:spcBef>
              <a:buNone/>
              <a:defRPr/>
            </a:lvl1pPr>
            <a:lvl2pPr marL="0" lvl="1" indent="0" algn="ctr">
              <a:spcBef>
                <a:spcPct val="0"/>
              </a:spcBef>
              <a:buNone/>
              <a:defRPr/>
            </a:lvl2pPr>
            <a:lvl3pPr marL="0" lvl="2" indent="0" algn="ctr">
              <a:spcBef>
                <a:spcPct val="0"/>
              </a:spcBef>
              <a:buNone/>
              <a:defRPr/>
            </a:lvl3pPr>
            <a:lvl4pPr marL="0" lvl="3" indent="0" algn="ctr">
              <a:spcBef>
                <a:spcPct val="0"/>
              </a:spcBef>
              <a:buNone/>
              <a:defRPr/>
            </a:lvl4pPr>
            <a:lvl5pPr marL="0" lvl="4" indent="0" algn="ctr">
              <a:spcBef>
                <a:spcPct val="0"/>
              </a:spcBef>
              <a:buNone/>
              <a:defRPr/>
            </a:lvl5pPr>
            <a:lvl6pPr marL="0" lvl="5" indent="0" algn="ctr">
              <a:spcBef>
                <a:spcPct val="0"/>
              </a:spcBef>
              <a:buNone/>
              <a:defRPr/>
            </a:lvl6pPr>
            <a:lvl7pPr marL="0" lvl="6" indent="0" algn="ctr">
              <a:spcBef>
                <a:spcPct val="0"/>
              </a:spcBef>
              <a:buNone/>
              <a:defRPr/>
            </a:lvl7pPr>
            <a:lvl8pPr marL="0" lvl="7" indent="0" algn="ctr">
              <a:spcBef>
                <a:spcPct val="0"/>
              </a:spcBef>
              <a:buNone/>
              <a:defRPr/>
            </a:lvl8pPr>
            <a:lvl9pPr marL="0" lvl="8" indent="0" algn="ctr">
              <a:spcBef>
                <a:spcPct val="0"/>
              </a:spcBef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Section title and description">
  <p:cSld name="Section title and description">
    <p:spTree>
      <p:nvGrpSpPr>
        <p:cNvPr id="1" name="Shape 114"/>
        <p:cNvGrpSpPr/>
        <p:nvPr/>
      </p:nvGrpSpPr>
      <p:grpSpPr>
        <a:xfrm>
          <a:off x="0" y="0"/>
          <a:ext cx="0" cy="0"/>
        </a:xfrm>
      </p:grpSpPr>
      <p:sp>
        <p:nvSpPr>
          <p:cNvPr id="115" name="Google Shape;115;p18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16" name="Google Shape;116;p18"/>
          <p:cNvGrpSpPr/>
          <p:nvPr/>
        </p:nvGrpSpPr>
        <p:grpSpPr>
          <a:xfrm>
            <a:off x="830409" y="1588344"/>
            <a:ext cx="745763" cy="61101"/>
            <a:chOff x="4580561" y="2589004"/>
            <a:chExt cx="1064464" cy="25200"/>
          </a:xfrm>
        </p:grpSpPr>
        <p:sp>
          <p:nvSpPr>
            <p:cNvPr id="117" name="Google Shape;117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730000" y="1758200"/>
            <a:ext cx="3300900" cy="2249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600"/>
              <a:buFont typeface="Gill Sans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724950" y="4215367"/>
            <a:ext cx="3300900" cy="1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2"/>
          </p:nvPr>
        </p:nvSpPr>
        <p:spPr>
          <a:xfrm>
            <a:off x="5174225" y="1803500"/>
            <a:ext cx="3374400" cy="4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Char char="•"/>
              <a:defRPr/>
            </a:lvl1pPr>
            <a:lvl2pPr marL="914400" lvl="1" indent="-3302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8536302" y="6333135"/>
            <a:ext cx="548700" cy="524800"/>
          </a:xfrm>
          <a:prstGeom prst="rect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spcBef>
                <a:spcPct val="0"/>
              </a:spcBef>
              <a:buNone/>
              <a:defRPr/>
            </a:lvl1pPr>
            <a:lvl2pPr marL="0" lvl="1" indent="0" algn="ctr">
              <a:spcBef>
                <a:spcPct val="0"/>
              </a:spcBef>
              <a:buNone/>
              <a:defRPr/>
            </a:lvl2pPr>
            <a:lvl3pPr marL="0" lvl="2" indent="0" algn="ctr">
              <a:spcBef>
                <a:spcPct val="0"/>
              </a:spcBef>
              <a:buNone/>
              <a:defRPr/>
            </a:lvl3pPr>
            <a:lvl4pPr marL="0" lvl="3" indent="0" algn="ctr">
              <a:spcBef>
                <a:spcPct val="0"/>
              </a:spcBef>
              <a:buNone/>
              <a:defRPr/>
            </a:lvl4pPr>
            <a:lvl5pPr marL="0" lvl="4" indent="0" algn="ctr">
              <a:spcBef>
                <a:spcPct val="0"/>
              </a:spcBef>
              <a:buNone/>
              <a:defRPr/>
            </a:lvl5pPr>
            <a:lvl6pPr marL="0" lvl="5" indent="0" algn="ctr">
              <a:spcBef>
                <a:spcPct val="0"/>
              </a:spcBef>
              <a:buNone/>
              <a:defRPr/>
            </a:lvl6pPr>
            <a:lvl7pPr marL="0" lvl="6" indent="0" algn="ctr">
              <a:spcBef>
                <a:spcPct val="0"/>
              </a:spcBef>
              <a:buNone/>
              <a:defRPr/>
            </a:lvl7pPr>
            <a:lvl8pPr marL="0" lvl="7" indent="0" algn="ctr">
              <a:spcBef>
                <a:spcPct val="0"/>
              </a:spcBef>
              <a:buNone/>
              <a:defRPr/>
            </a:lvl8pPr>
            <a:lvl9pPr marL="0" lvl="8" indent="0" algn="ctr">
              <a:spcBef>
                <a:spcPct val="0"/>
              </a:spcBef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0592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821741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slideLayout" Target="../slideLayouts/slideLayout9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/>
          <a:lstStyle>
            <a:lvl1pPr marR="0" lvl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62626"/>
              </a:buClr>
              <a:buSzPts val="2600"/>
              <a:buFont typeface="Gill Sans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5467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5467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5467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5467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5467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ct val="0"/>
              </a:spcBef>
              <a:spcAft>
                <a:spcPct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>
            <a:spLocks noGrp="1"/>
          </p:cNvSpPr>
          <p:nvPr>
            <p:ph type="sldNum" idx="12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r" rtl="0">
              <a:spcBef>
                <a:spcPct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ct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ct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ct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ct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ct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ct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ct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ct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/>
  <p:timing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64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ransition/>
  <p:timing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073" y="246769"/>
            <a:ext cx="5468471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BF162E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772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timing/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png" /><Relationship Id="rId4" Type="http://schemas.openxmlformats.org/officeDocument/2006/relationships/image" Target="../media/image2.jpe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e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685800" y="1222625"/>
            <a:ext cx="7772400" cy="1284269"/>
          </a:xfrm>
        </p:spPr>
        <p:txBody>
          <a:bodyPr/>
          <a:lstStyle/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</a:rPr>
              <a:t>IT’S TIME-PUSHING THE ENVELOPE: CENTERING RACIAL JUSTICE IN CIVIL LEGAL AID ADVOCACY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Subtitle 15"/>
          <p:cNvSpPr>
            <a:spLocks noGrp="1"/>
          </p:cNvSpPr>
          <p:nvPr>
            <p:ph type="subTitle" idx="4"/>
          </p:nvPr>
        </p:nvSpPr>
        <p:spPr>
          <a:xfrm>
            <a:off x="1371600" y="3123345"/>
            <a:ext cx="6400800" cy="387798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                                            JANET CHUNG</a:t>
            </a:r>
          </a:p>
          <a:p>
            <a:r>
              <a:rPr lang="en-US" b="1" smtClean="0">
                <a:solidFill>
                  <a:srgbClr val="C00000"/>
                </a:solidFill>
              </a:rPr>
              <a:t>                COLUMBIA LEGAL SERVICES, SEATTLE, WA</a:t>
            </a:r>
          </a:p>
          <a:p>
            <a:endParaRPr lang="en-US" b="1">
              <a:solidFill>
                <a:srgbClr val="C00000"/>
              </a:solidFill>
            </a:endParaRPr>
          </a:p>
          <a:p>
            <a:r>
              <a:rPr lang="en-US" b="1" smtClean="0">
                <a:solidFill>
                  <a:srgbClr val="C00000"/>
                </a:solidFill>
              </a:rPr>
              <a:t>                                         ROBBIE MCEWEN</a:t>
            </a:r>
          </a:p>
          <a:p>
            <a:r>
              <a:rPr lang="en-US" b="1" smtClean="0">
                <a:solidFill>
                  <a:srgbClr val="C00000"/>
                </a:solidFill>
              </a:rPr>
              <a:t>   NEBRASKA APPLESEED CENTER FOR LAW IN THE PUBLIC INTEREST</a:t>
            </a:r>
          </a:p>
          <a:p>
            <a:r>
              <a:rPr lang="en-US" b="1" smtClean="0">
                <a:solidFill>
                  <a:srgbClr val="C00000"/>
                </a:solidFill>
              </a:rPr>
              <a:t>                                            LINCOLN, NE</a:t>
            </a:r>
          </a:p>
          <a:p>
            <a:endParaRPr lang="en-US" b="1">
              <a:solidFill>
                <a:srgbClr val="C00000"/>
              </a:solidFill>
            </a:endParaRPr>
          </a:p>
          <a:p>
            <a:r>
              <a:rPr lang="en-US" b="1" smtClean="0">
                <a:solidFill>
                  <a:srgbClr val="C00000"/>
                </a:solidFill>
              </a:rPr>
              <a:t>               MODERATOR:WEAYONNOH NELSON-DAVIES</a:t>
            </a:r>
          </a:p>
          <a:p>
            <a:r>
              <a:rPr lang="en-US" b="1" smtClean="0">
                <a:solidFill>
                  <a:srgbClr val="C00000"/>
                </a:solidFill>
              </a:rPr>
              <a:t>                     COMMUNITY LEGAL AID, WORCESTER, MA</a:t>
            </a:r>
          </a:p>
          <a:p>
            <a:endParaRPr lang="en-US" b="1" smtClean="0">
              <a:solidFill>
                <a:srgbClr val="C00000"/>
              </a:solidFill>
            </a:endParaRPr>
          </a:p>
          <a:p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                                    </a:t>
            </a:r>
          </a:p>
          <a:p>
            <a:r>
              <a:rPr lang="en-US" b="1" smtClean="0">
                <a:solidFill>
                  <a:srgbClr val="C00000"/>
                </a:solidFill>
              </a:rPr>
              <a:t>                                              JULY 22, 2021</a:t>
            </a:r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5320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</a:xfrm>
      </p:grpSpPr>
      <p:pic>
        <p:nvPicPr>
          <p:cNvPr id="280" name="Google Shape;2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258" y="716563"/>
            <a:ext cx="8405484" cy="570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501" y="6279983"/>
            <a:ext cx="1898725" cy="43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9256" y="6197799"/>
            <a:ext cx="1973831" cy="595653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1"/>
          <p:cNvSpPr txBox="1"/>
          <p:nvPr/>
        </p:nvSpPr>
        <p:spPr>
          <a:xfrm>
            <a:off x="1025237" y="80030"/>
            <a:ext cx="73539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>
                <a:solidFill>
                  <a:srgbClr val="0084B4"/>
                </a:solidFill>
                <a:latin typeface="Gill Sans"/>
                <a:ea typeface="Gill Sans"/>
                <a:cs typeface="Gill Sans"/>
                <a:sym typeface="Gill Sans"/>
              </a:rPr>
              <a:t>The Five Levels of Race Equity Work</a:t>
            </a:r>
            <a:endParaRPr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</a:xfrm>
      </p:grpSpPr>
      <p:pic>
        <p:nvPicPr>
          <p:cNvPr id="368" name="Google Shape;36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728" y="2586636"/>
            <a:ext cx="8140893" cy="124631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1"/>
          <p:cNvSpPr txBox="1"/>
          <p:nvPr/>
        </p:nvSpPr>
        <p:spPr>
          <a:xfrm>
            <a:off x="745383" y="3810837"/>
            <a:ext cx="142001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Intentionally excludes people of color </a:t>
            </a:r>
            <a:endParaRPr/>
          </a:p>
        </p:txBody>
      </p:sp>
      <p:sp>
        <p:nvSpPr>
          <p:cNvPr id="370" name="Google Shape;370;p41"/>
          <p:cNvSpPr txBox="1"/>
          <p:nvPr/>
        </p:nvSpPr>
        <p:spPr>
          <a:xfrm>
            <a:off x="2165393" y="1594248"/>
            <a:ext cx="155986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Tokenism, limited number of people of color</a:t>
            </a:r>
            <a:endParaRPr/>
          </a:p>
        </p:txBody>
      </p:sp>
      <p:sp>
        <p:nvSpPr>
          <p:cNvPr id="371" name="Google Shape;371;p41"/>
          <p:cNvSpPr txBox="1"/>
          <p:nvPr/>
        </p:nvSpPr>
        <p:spPr>
          <a:xfrm>
            <a:off x="3283027" y="3832950"/>
            <a:ext cx="150997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Open calls and communication for diversity with people of color in non-leadership roles</a:t>
            </a:r>
            <a:endParaRPr/>
          </a:p>
        </p:txBody>
      </p:sp>
      <p:sp>
        <p:nvSpPr>
          <p:cNvPr id="372" name="Google Shape;372;p41"/>
          <p:cNvSpPr txBox="1"/>
          <p:nvPr/>
        </p:nvSpPr>
        <p:spPr>
          <a:xfrm>
            <a:off x="4708739" y="1429214"/>
            <a:ext cx="142001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Understanding of systemic racism with no fundamental shifts in power</a:t>
            </a:r>
            <a:endParaRPr/>
          </a:p>
        </p:txBody>
      </p:sp>
      <p:sp>
        <p:nvSpPr>
          <p:cNvPr id="373" name="Google Shape;373;p41"/>
          <p:cNvSpPr txBox="1"/>
          <p:nvPr/>
        </p:nvSpPr>
        <p:spPr>
          <a:xfrm>
            <a:off x="5777086" y="3832950"/>
            <a:ext cx="1618498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Using</a:t>
            </a:r>
            <a:r>
              <a:rPr lang="en-US" sz="1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racial equity approach in all decision-making; intentional hiring and leadership development of people of color;</a:t>
            </a:r>
            <a:endParaRPr/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Shift</a:t>
            </a:r>
            <a:r>
              <a:rPr lang="en-US" sz="1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 power with community partners</a:t>
            </a:r>
            <a:endParaRPr/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4" name="Google Shape;374;p41"/>
          <p:cNvSpPr txBox="1"/>
          <p:nvPr/>
        </p:nvSpPr>
        <p:spPr>
          <a:xfrm>
            <a:off x="7133258" y="2286745"/>
            <a:ext cx="14200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Rare.</a:t>
            </a:r>
            <a:br>
              <a:rPr lang="en-US" sz="1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</p:txBody>
      </p:sp>
      <p:sp>
        <p:nvSpPr>
          <p:cNvPr id="375" name="Google Shape;375;p41"/>
          <p:cNvSpPr txBox="1"/>
          <p:nvPr/>
        </p:nvSpPr>
        <p:spPr>
          <a:xfrm>
            <a:off x="745383" y="254666"/>
            <a:ext cx="7405840" cy="1100085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3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ORGANIZATIONAL CHANGE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32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ON A CONTINUUM</a:t>
            </a:r>
            <a:endParaRPr sz="240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4F5168-4A00-4425-B096-644943BEEE8B}"/>
              </a:ext>
            </a:extLst>
          </p:cNvPr>
          <p:cNvSpPr txBox="1"/>
          <p:nvPr/>
        </p:nvSpPr>
        <p:spPr>
          <a:xfrm>
            <a:off x="164269" y="6233607"/>
            <a:ext cx="6237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>
                <a:latin typeface="+mn-lt"/>
                <a:cs typeface="Calibri" panose="020f0502020204030204" pitchFamily="34" charset="0"/>
              </a:rPr>
              <a:t>Source</a:t>
            </a:r>
            <a:r>
              <a:rPr lang="en-US" sz="1000">
                <a:latin typeface="+mn-lt"/>
                <a:cs typeface="Calibri" panose="020f0502020204030204" pitchFamily="34" charset="0"/>
              </a:rPr>
              <a:t>: JustLead Washington. Adapted from “Continuum on Becoming an Anti-Racist Multicultural Organization”</a:t>
            </a:r>
            <a:r>
              <a:rPr lang="en-US" sz="1000"/>
              <a:t>© Crossroads Ministry, Chicago, IL. Original concept by Bailey Jackson and Rita Hardiman, and further developed by Andrea Avazian and Ronice Branding; further adapted by Melia LaCour, PSESD.</a:t>
            </a:r>
            <a:endParaRPr 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B8A0F9-C02B-4668-899C-060CB6D1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6" y="603484"/>
            <a:ext cx="8717887" cy="536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5445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1857C3-4770-4579-939D-B8E054ADD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4195"/>
            <a:ext cx="9144000" cy="4889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550A3A-50CC-4D2F-90C5-B0E87C9C7825}"/>
              </a:ext>
            </a:extLst>
          </p:cNvPr>
          <p:cNvSpPr txBox="1"/>
          <p:nvPr/>
        </p:nvSpPr>
        <p:spPr>
          <a:xfrm>
            <a:off x="1729047" y="591850"/>
            <a:ext cx="580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latin typeface="Calibri" panose="020f0502020204030204" pitchFamily="34" charset="0"/>
                <a:cs typeface="Calibri" panose="020f0502020204030204" pitchFamily="34" charset="0"/>
              </a:rPr>
              <a:t>CLS Community Engagement Continuum</a:t>
            </a:r>
          </a:p>
        </p:txBody>
      </p:sp>
    </p:spTree>
    <p:extLst>
      <p:ext uri="{BB962C8B-B14F-4D97-AF65-F5344CB8AC3E}">
        <p14:creationId xmlns:p14="http://schemas.microsoft.com/office/powerpoint/2010/main" val="88546164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4725" y="600596"/>
          <a:ext cx="7749428" cy="5639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56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6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95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77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5531">
                <a:tc gridSpan="4"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Race</a:t>
                      </a:r>
                      <a:r>
                        <a:rPr sz="1600" b="1" spc="-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Equity</a:t>
                      </a:r>
                      <a:r>
                        <a:rPr sz="1600" b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Impact</a:t>
                      </a:r>
                      <a:r>
                        <a:rPr sz="1600" b="1" spc="-7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Assessment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9696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A1C4C8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9965">
                <a:tc gridSpan="4"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42545" algn="ctr">
                        <a:lnSpc>
                          <a:spcPct val="100000"/>
                        </a:lnSpc>
                      </a:pP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Project: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A9999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013">
                <a:tc>
                  <a:txBody>
                    <a:bodyPr vert="horz" wrap="square"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Assessmen</a:t>
                      </a:r>
                      <a:r>
                        <a:rPr sz="1000" b="1" i="1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i="1" spc="-4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5165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76A4AE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Key</a:t>
                      </a:r>
                      <a:r>
                        <a:rPr sz="1000" b="1" i="1" spc="-2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r>
                        <a:rPr sz="1000" b="1" i="1" spc="-2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000" b="1" i="1" spc="-6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Answer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5165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76A4AE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Answers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5165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76A4AE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Key</a:t>
                      </a:r>
                      <a:r>
                        <a:rPr sz="1000" b="1" i="1" spc="-3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Next</a:t>
                      </a:r>
                      <a:r>
                        <a:rPr sz="1000" b="1" i="1" spc="-3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Steps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5165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76A4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013">
                <a:tc rowSpan="2">
                  <a:txBody>
                    <a:bodyPr vert="horz" wrap="square"/>
                    <a:lstStyle/>
                    <a:p>
                      <a:pPr marL="94615" marR="125730" indent="-5080" algn="ctr">
                        <a:lnSpc>
                          <a:spcPts val="1270"/>
                        </a:lnSpc>
                        <a:spcBef>
                          <a:spcPts val="1045"/>
                        </a:spcBef>
                      </a:pP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Identifying </a:t>
                      </a:r>
                      <a:r>
                        <a:rPr sz="1000" b="1" i="1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affected</a:t>
                      </a:r>
                      <a:r>
                        <a:rPr sz="1000" b="1" i="1" spc="-7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groups </a:t>
                      </a:r>
                      <a:r>
                        <a:rPr sz="1000" b="1" i="1" spc="-29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000" b="1" i="1" spc="-5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individuals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7101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095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racial/ethnic groups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most 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affected?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922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013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132715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identities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impacted?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922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013">
                <a:tc rowSpan="3"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0" marR="47625" algn="ctr">
                        <a:lnSpc>
                          <a:spcPts val="1270"/>
                        </a:lnSpc>
                        <a:spcBef>
                          <a:spcPts val="755"/>
                        </a:spcBef>
                      </a:pP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Engaging</a:t>
                      </a:r>
                      <a:r>
                        <a:rPr sz="1000" b="1" i="1" spc="-6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affected </a:t>
                      </a:r>
                      <a:r>
                        <a:rPr sz="1000" b="1" i="1" spc="-29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groups/individual </a:t>
                      </a:r>
                      <a:r>
                        <a:rPr sz="1000" b="1" i="1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48260" marR="69850" indent="-444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Have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individuals/groups from 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different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racial/ethnic groups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been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informed, involved,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and represented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in the development </a:t>
                      </a:r>
                      <a:r>
                        <a:rPr sz="600" spc="-18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project,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if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so,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how?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0013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463550" marR="106680" indent="-37973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Have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individuals/groups with other 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identities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been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informed,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involved,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represented,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so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how?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8356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210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can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missing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affected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individuals/groups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engaged?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72838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281">
                <a:tc rowSpan="4"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4775" marR="107314" indent="-33655" algn="ctr">
                        <a:lnSpc>
                          <a:spcPts val="1270"/>
                        </a:lnSpc>
                      </a:pP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Identifying and </a:t>
                      </a:r>
                      <a:r>
                        <a:rPr sz="1000" b="1" i="1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documenting </a:t>
                      </a:r>
                      <a:r>
                        <a:rPr sz="1000" b="1" i="1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racial</a:t>
                      </a:r>
                      <a:r>
                        <a:rPr sz="1000" b="1" i="1" spc="-7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inequities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03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673735" marR="300355" indent="-3949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individuals/groups are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most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advantaged and </a:t>
                      </a:r>
                      <a:r>
                        <a:rPr sz="600" spc="-18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disadvantaged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situation?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798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1129665" marR="122555" indent="-10356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other 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identities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are advantaged/disadvantaged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situation?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4568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2485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are groups 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affected differently?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2497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281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quantitative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qualitative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evidence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inequality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exists?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missing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needed?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2351">
                <a:tc rowSpan="3"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6875" marR="178435" indent="-261620">
                        <a:lnSpc>
                          <a:spcPts val="1270"/>
                        </a:lnSpc>
                      </a:pP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Examinin</a:t>
                      </a:r>
                      <a:r>
                        <a:rPr sz="1000" b="1" i="1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causes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21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775970" marR="50165" indent="-7486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factors </a:t>
                      </a:r>
                      <a:r>
                        <a:rPr sz="600" spc="2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produce/perpetuate racial or other 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inequities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associated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this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issue?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0085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2351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1099185" marR="212090" indent="-9074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did the inequities arise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are they expanding or </a:t>
                      </a:r>
                      <a:r>
                        <a:rPr sz="600" spc="-18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narrowing?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0085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0415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can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work 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affect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root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causes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of the problem?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3386">
                <a:tc rowSpan="2">
                  <a:txBody>
                    <a:bodyPr vert="horz" wrap="square"/>
                    <a:lstStyle/>
                    <a:p>
                      <a:pPr marL="360680" marR="208279" indent="-194945">
                        <a:lnSpc>
                          <a:spcPts val="1270"/>
                        </a:lnSpc>
                        <a:spcBef>
                          <a:spcPts val="520"/>
                        </a:spcBef>
                      </a:pP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Clarifyin</a:t>
                      </a:r>
                      <a:r>
                        <a:rPr sz="1000" b="1" i="1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purpose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8271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does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this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aim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accomplish?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0426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4422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6604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reduce 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disparities/discrimination?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5943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0281">
                <a:tc rowSpan="3"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9535" marR="83185" indent="117475">
                        <a:lnSpc>
                          <a:spcPts val="1270"/>
                        </a:lnSpc>
                      </a:pP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Considering </a:t>
                      </a:r>
                      <a:r>
                        <a:rPr sz="1000" b="1" i="1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advers</a:t>
                      </a:r>
                      <a:r>
                        <a:rPr sz="1000" b="1" i="1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i="1" spc="-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impacts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922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adverse impact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could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result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from 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work?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3874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0147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407034" marR="57150" indent="-3797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Which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racial/ethnic groups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could be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negatively affected?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00" spc="-18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identities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could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negatively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affected?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3386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could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adverse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impacts</a:t>
                      </a:r>
                      <a:r>
                        <a:rPr sz="600" spc="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60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84429"/>
                          </a:solidFill>
                          <a:latin typeface="Arial"/>
                          <a:cs typeface="Arial"/>
                        </a:rPr>
                        <a:t>prevented?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0426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28852"/>
                      </a:solidFill>
                      <a:prstDash val="solid"/>
                    </a:lnL>
                    <a:lnR w="6350">
                      <a:solidFill>
                        <a:srgbClr val="928852"/>
                      </a:solidFill>
                      <a:prstDash val="solid"/>
                    </a:lnR>
                    <a:lnT w="6350">
                      <a:solidFill>
                        <a:srgbClr val="928852"/>
                      </a:solidFill>
                      <a:prstDash val="solid"/>
                    </a:lnT>
                    <a:lnB w="6350">
                      <a:solidFill>
                        <a:srgbClr val="928852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4725" y="600596"/>
          <a:ext cx="7749428" cy="2678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56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6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95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77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1316">
                <a:tc rowSpan="3"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180" marR="43815" indent="214629">
                        <a:lnSpc>
                          <a:spcPts val="1270"/>
                        </a:lnSpc>
                      </a:pPr>
                      <a:r>
                        <a:rPr sz="1000" b="1" i="1" spc="-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Advancing </a:t>
                      </a:r>
                      <a:r>
                        <a:rPr sz="1000" b="1" i="1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equitable</a:t>
                      </a:r>
                      <a:r>
                        <a:rPr sz="1000" b="1" i="1" spc="-7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impacts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62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1201420" marR="71755" indent="-11582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positive impacts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equity/inclusion </a:t>
                      </a:r>
                      <a:r>
                        <a:rPr sz="600" spc="2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result from 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this </a:t>
                      </a:r>
                      <a:r>
                        <a:rPr sz="600" spc="-18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work?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4568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869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862965" marR="212090" indent="-6769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racial/ethnic groups are </a:t>
                      </a:r>
                      <a:r>
                        <a:rPr sz="600" spc="2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may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benefit?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other </a:t>
                      </a:r>
                      <a:r>
                        <a:rPr sz="600" spc="-18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identities</a:t>
                      </a:r>
                      <a:r>
                        <a:rPr sz="60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2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benefit?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043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175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862965" marR="374650" indent="-5124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Are there additional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way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maximize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equitable </a:t>
                      </a:r>
                      <a:r>
                        <a:rPr sz="600" spc="-18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opportunities/impacts?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2497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351">
                <a:tc rowSpan="3"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6210" marR="156845" indent="107314">
                        <a:lnSpc>
                          <a:spcPts val="1270"/>
                        </a:lnSpc>
                        <a:spcBef>
                          <a:spcPts val="5"/>
                        </a:spcBef>
                      </a:pPr>
                      <a:r>
                        <a:rPr sz="1000" b="1" i="1" spc="-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Examining </a:t>
                      </a:r>
                      <a:r>
                        <a:rPr sz="1000" b="1" i="1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improvements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241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1052830" marR="52705" indent="-10306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Are there 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different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ways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racial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disparity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advance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racial</a:t>
                      </a:r>
                      <a:r>
                        <a:rPr sz="60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equity?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0085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386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929640" marR="92075" indent="-8661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Are there 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different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ways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to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reduce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disparity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for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other 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affected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groups/individuals?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922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210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894080" marR="144145" indent="-7740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parts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could be revised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to ensure positive impacts on </a:t>
                      </a:r>
                      <a:r>
                        <a:rPr sz="600" spc="-18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equity</a:t>
                      </a:r>
                      <a:r>
                        <a:rPr sz="60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60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inclusion?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8015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665">
                <a:tc rowSpan="2"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3180" marR="43180" indent="-10795">
                        <a:lnSpc>
                          <a:spcPts val="1270"/>
                        </a:lnSpc>
                      </a:pPr>
                      <a:r>
                        <a:rPr sz="1000" b="1" i="1" spc="-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Ensuring viability </a:t>
                      </a:r>
                      <a:r>
                        <a:rPr sz="1000" b="1" i="1" spc="-29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000" b="1" i="1" spc="-7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sustainability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21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632460" marR="143510" indent="-5124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Is the work realistic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(funded,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equipted with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mechanisms 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600" spc="-18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sz="60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success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60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work)?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41462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013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104775" marR="132080" indent="12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Are there techniques to ensure on-going strategies which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support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the work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(ongoing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data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collection, public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reporting, </a:t>
                      </a:r>
                      <a:r>
                        <a:rPr sz="600" spc="-18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participating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of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affected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groups,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public 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accountability)?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1316">
                <a:tc rowSpan="3"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3525" marR="299720" algn="ctr">
                        <a:lnSpc>
                          <a:spcPts val="1270"/>
                        </a:lnSpc>
                      </a:pPr>
                      <a:r>
                        <a:rPr sz="1000" b="1" i="1" spc="-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Identifying  success </a:t>
                      </a:r>
                      <a:r>
                        <a:rPr sz="1000" b="1" i="1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indicators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success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indicators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progress benchmarks?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59391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3728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1099185" marR="80645" indent="-10407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impacts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equity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inclusion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documented and </a:t>
                      </a:r>
                      <a:r>
                        <a:rPr sz="600" spc="-18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evaluated?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23532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175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612140" marR="35560" indent="-600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ongoing engagement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affected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groups/individuals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be </a:t>
                      </a:r>
                      <a:r>
                        <a:rPr sz="600" spc="1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assessed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spc="1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(level,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diversity,</a:t>
                      </a:r>
                      <a:r>
                        <a:rPr sz="600" spc="5">
                          <a:solidFill>
                            <a:srgbClr val="494429"/>
                          </a:solidFill>
                          <a:latin typeface="Arial"/>
                          <a:cs typeface="Arial"/>
                        </a:rPr>
                        <a:t> quality)?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2497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38853"/>
                      </a:solidFill>
                      <a:prstDash val="solid"/>
                    </a:lnL>
                    <a:lnR w="6350">
                      <a:solidFill>
                        <a:srgbClr val="938853"/>
                      </a:solidFill>
                      <a:prstDash val="solid"/>
                    </a:lnR>
                    <a:lnT w="6350">
                      <a:solidFill>
                        <a:srgbClr val="938853"/>
                      </a:solidFill>
                      <a:prstDash val="solid"/>
                    </a:lnT>
                    <a:lnB w="6350">
                      <a:solidFill>
                        <a:srgbClr val="938853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 txBox="1"/>
          <p:nvPr/>
        </p:nvSpPr>
        <p:spPr>
          <a:xfrm>
            <a:off x="5969071" y="217467"/>
            <a:ext cx="958128" cy="95236"/>
          </a:xfrm>
          <a:prstGeom prst="rect">
            <a:avLst/>
          </a:prstGeom>
        </p:spPr>
        <p:txBody>
          <a:bodyPr vert="horz" wrap="square" lIns="0" tIns="11257" rIns="0" bIns="0" rtlCol="0">
            <a:spAutoFit/>
          </a:bodyPr>
          <a:lstStyle/>
          <a:p>
            <a:pPr marL="8659" defTabSz="623438">
              <a:spcBef>
                <a:spcPts val="89"/>
              </a:spcBef>
              <a:buClrTx/>
            </a:pPr>
            <a:r>
              <a:rPr sz="545" b="1" kern="1200" spc="51">
                <a:solidFill>
                  <a:srgbClr val="7BAA99"/>
                </a:solidFill>
                <a:latin typeface="Gill Sans MT"/>
                <a:ea typeface="+mn-ea"/>
                <a:cs typeface="Gill Sans MT"/>
              </a:rPr>
              <a:t>NEBRASKA</a:t>
            </a:r>
            <a:r>
              <a:rPr sz="545" b="1" kern="1200" spc="44">
                <a:solidFill>
                  <a:srgbClr val="7BAA99"/>
                </a:solidFill>
                <a:latin typeface="Gill Sans MT"/>
                <a:ea typeface="+mn-ea"/>
                <a:cs typeface="Gill Sans MT"/>
              </a:rPr>
              <a:t> </a:t>
            </a:r>
            <a:r>
              <a:rPr sz="545" b="1" kern="1200" spc="34">
                <a:solidFill>
                  <a:srgbClr val="7BAA99"/>
                </a:solidFill>
                <a:latin typeface="Gill Sans MT"/>
                <a:ea typeface="+mn-ea"/>
                <a:cs typeface="Gill Sans MT"/>
              </a:rPr>
              <a:t>APPLESEED</a:t>
            </a:r>
            <a:endParaRPr sz="545" kern="1200">
              <a:solidFill>
                <a:prstClr val="black"/>
              </a:solidFill>
              <a:latin typeface="Gill Sans MT"/>
              <a:ea typeface="+mn-ea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6232" y="168252"/>
            <a:ext cx="3728503" cy="292026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pc="75"/>
              <a:t>RACIAL</a:t>
            </a:r>
            <a:r>
              <a:rPr spc="187"/>
              <a:t> </a:t>
            </a:r>
            <a:r>
              <a:rPr spc="10"/>
              <a:t>EQUITY</a:t>
            </a:r>
            <a:r>
              <a:rPr spc="187"/>
              <a:t> </a:t>
            </a:r>
            <a:r>
              <a:rPr spc="61"/>
              <a:t>IMPACT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48645" y="423684"/>
            <a:ext cx="4793239" cy="785961"/>
          </a:xfrm>
          <a:prstGeom prst="rect">
            <a:avLst/>
          </a:prstGeom>
        </p:spPr>
        <p:txBody>
          <a:bodyPr vert="horz" wrap="square" lIns="0" tIns="91353" rIns="0" bIns="0" rtlCol="0">
            <a:spAutoFit/>
          </a:bodyPr>
          <a:lstStyle/>
          <a:p>
            <a:pPr marL="8659" defTabSz="623438">
              <a:spcBef>
                <a:spcPts val="719"/>
              </a:spcBef>
              <a:buClrTx/>
            </a:pPr>
            <a:r>
              <a:rPr sz="1841" b="1" kern="1200" spc="112">
                <a:solidFill>
                  <a:srgbClr val="BF162E"/>
                </a:solidFill>
                <a:latin typeface="Gill Sans MT"/>
                <a:ea typeface="+mn-ea"/>
                <a:cs typeface="Gill Sans MT"/>
              </a:rPr>
              <a:t>ASSESSMENT</a:t>
            </a:r>
            <a:r>
              <a:rPr sz="1841" b="1" kern="1200" spc="184">
                <a:solidFill>
                  <a:srgbClr val="BF162E"/>
                </a:solidFill>
                <a:latin typeface="Gill Sans MT"/>
                <a:ea typeface="+mn-ea"/>
                <a:cs typeface="Gill Sans MT"/>
              </a:rPr>
              <a:t> </a:t>
            </a:r>
            <a:r>
              <a:rPr sz="1841" b="1" kern="1200" spc="10">
                <a:solidFill>
                  <a:srgbClr val="BF162E"/>
                </a:solidFill>
                <a:latin typeface="Gill Sans MT"/>
                <a:ea typeface="+mn-ea"/>
                <a:cs typeface="Gill Sans MT"/>
              </a:rPr>
              <a:t>GUIDE</a:t>
            </a:r>
            <a:endParaRPr sz="1841" kern="1200">
              <a:solidFill>
                <a:prstClr val="black"/>
              </a:solidFill>
              <a:latin typeface="Gill Sans MT"/>
              <a:ea typeface="+mn-ea"/>
              <a:cs typeface="Gill Sans MT"/>
            </a:endParaRPr>
          </a:p>
          <a:p>
            <a:pPr marL="8659" marR="3464" defTabSz="623438">
              <a:lnSpc>
                <a:spcPct val="104200"/>
              </a:lnSpc>
              <a:spcBef>
                <a:spcPts val="225"/>
              </a:spcBef>
              <a:buClrTx/>
            </a:pP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This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Guide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should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be</a:t>
            </a:r>
            <a:r>
              <a:rPr sz="614" kern="1200" spc="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used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to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anticipate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consequences,</a:t>
            </a:r>
            <a:r>
              <a:rPr sz="614" kern="1200" spc="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assess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strategies,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and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strengthen</a:t>
            </a:r>
            <a:r>
              <a:rPr sz="614" kern="1200" spc="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our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51">
                <a:solidFill>
                  <a:prstClr val="black"/>
                </a:solidFill>
                <a:latin typeface="Tahoma"/>
                <a:ea typeface="+mn-ea"/>
                <a:cs typeface="Tahoma"/>
              </a:rPr>
              <a:t>work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with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diverse</a:t>
            </a:r>
            <a:r>
              <a:rPr sz="614" kern="1200" spc="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groups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and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individuals. </a:t>
            </a:r>
            <a:r>
              <a:rPr sz="614" kern="1200" spc="14">
                <a:solidFill>
                  <a:prstClr val="black"/>
                </a:solidFill>
                <a:latin typeface="Tahoma"/>
                <a:ea typeface="+mn-ea"/>
                <a:cs typeface="Tahoma"/>
              </a:rPr>
              <a:t>It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should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be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used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during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the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decision-making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process, </a:t>
            </a:r>
            <a:r>
              <a:rPr sz="614" kern="1200" spc="51">
                <a:solidFill>
                  <a:prstClr val="black"/>
                </a:solidFill>
                <a:latin typeface="Tahoma"/>
                <a:ea typeface="+mn-ea"/>
                <a:cs typeface="Tahoma"/>
              </a:rPr>
              <a:t>prior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to taking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on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new actions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or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work,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and on </a:t>
            </a:r>
            <a:r>
              <a:rPr sz="614" kern="1200" spc="20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 </a:t>
            </a:r>
            <a:r>
              <a:rPr sz="614" kern="1200" spc="2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ongoing </a:t>
            </a:r>
            <a:r>
              <a:rPr sz="614" kern="1200" spc="24">
                <a:solidFill>
                  <a:prstClr val="black"/>
                </a:solidFill>
                <a:latin typeface="Tahoma"/>
                <a:ea typeface="+mn-ea"/>
                <a:cs typeface="Tahoma"/>
              </a:rPr>
              <a:t>basis.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Please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use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for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all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potentially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impacted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groups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and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individuals,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considering </a:t>
            </a:r>
            <a:r>
              <a:rPr sz="614" kern="1200" spc="27">
                <a:solidFill>
                  <a:prstClr val="black"/>
                </a:solidFill>
                <a:latin typeface="Tahoma"/>
                <a:ea typeface="+mn-ea"/>
                <a:cs typeface="Tahoma"/>
              </a:rPr>
              <a:t>race,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ethnicity,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gender,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ability,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sexual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orientation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and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more.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27418" y="1431781"/>
            <a:ext cx="253278" cy="246784"/>
            <a:chOff x="300812" y="2099946"/>
            <a:chExt cx="371475" cy="361950"/>
          </a:xfrm>
        </p:grpSpPr>
        <p:sp>
          <p:nvSpPr>
            <p:cNvPr id="6" name="object 6"/>
            <p:cNvSpPr/>
            <p:nvPr/>
          </p:nvSpPr>
          <p:spPr>
            <a:xfrm>
              <a:off x="300812" y="2099946"/>
              <a:ext cx="371475" cy="361950"/>
            </a:xfrm>
            <a:custGeom>
              <a:rect l="l" t="t" r="r" b="b"/>
              <a:pathLst>
                <a:path w="371475" h="361950">
                  <a:moveTo>
                    <a:pt x="371474" y="0"/>
                  </a:moveTo>
                  <a:lnTo>
                    <a:pt x="0" y="0"/>
                  </a:lnTo>
                  <a:lnTo>
                    <a:pt x="0" y="361872"/>
                  </a:lnTo>
                  <a:lnTo>
                    <a:pt x="371474" y="361872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7BAA99"/>
            </a:solidFill>
          </p:spPr>
          <p:txBody>
            <a:bodyPr wrap="square" lIns="0" tIns="0" rIns="0" bIns="0" rtlCol="0"/>
            <a:lstStyle/>
            <a:p>
              <a:pPr defTabSz="623438">
                <a:buClrTx/>
              </a:pPr>
              <a:endParaRPr sz="1227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58137" y="2216485"/>
              <a:ext cx="40640" cy="165100"/>
            </a:xfrm>
            <a:custGeom>
              <a:rect l="l" t="t" r="r" b="b"/>
              <a:pathLst>
                <a:path w="40640" h="165100">
                  <a:moveTo>
                    <a:pt x="40325" y="0"/>
                  </a:moveTo>
                  <a:lnTo>
                    <a:pt x="25763" y="0"/>
                  </a:lnTo>
                  <a:lnTo>
                    <a:pt x="24419" y="2912"/>
                  </a:lnTo>
                  <a:lnTo>
                    <a:pt x="22626" y="5824"/>
                  </a:lnTo>
                  <a:lnTo>
                    <a:pt x="20386" y="8512"/>
                  </a:lnTo>
                  <a:lnTo>
                    <a:pt x="16130" y="12993"/>
                  </a:lnTo>
                  <a:lnTo>
                    <a:pt x="10081" y="18145"/>
                  </a:lnTo>
                  <a:lnTo>
                    <a:pt x="0" y="20162"/>
                  </a:lnTo>
                  <a:lnTo>
                    <a:pt x="0" y="35619"/>
                  </a:lnTo>
                  <a:lnTo>
                    <a:pt x="16130" y="35619"/>
                  </a:lnTo>
                  <a:lnTo>
                    <a:pt x="16130" y="164660"/>
                  </a:lnTo>
                  <a:lnTo>
                    <a:pt x="40325" y="164660"/>
                  </a:lnTo>
                  <a:lnTo>
                    <a:pt x="40325" y="0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pPr defTabSz="623438">
                <a:buClrTx/>
              </a:pPr>
              <a:endParaRPr sz="1227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484267" y="1489071"/>
            <a:ext cx="1887682" cy="802813"/>
          </a:xfrm>
          <a:prstGeom prst="rect">
            <a:avLst/>
          </a:prstGeom>
        </p:spPr>
        <p:txBody>
          <a:bodyPr vert="horz" wrap="square" lIns="0" tIns="53686" rIns="0" bIns="0" rtlCol="0">
            <a:spAutoFit/>
          </a:bodyPr>
          <a:lstStyle/>
          <a:p>
            <a:pPr marL="35934" defTabSz="623438">
              <a:spcBef>
                <a:spcPts val="423"/>
              </a:spcBef>
              <a:buClrTx/>
            </a:pP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G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R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O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U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2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P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17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/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D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V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D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U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L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  <a:p>
            <a:pPr marL="8659" marR="3464" defTabSz="623438">
              <a:lnSpc>
                <a:spcPct val="104200"/>
              </a:lnSpc>
              <a:spcBef>
                <a:spcPts val="242"/>
              </a:spcBef>
              <a:buClrTx/>
            </a:pPr>
            <a:r>
              <a:rPr sz="614" kern="1200" spc="65">
                <a:solidFill>
                  <a:prstClr val="black"/>
                </a:solidFill>
                <a:latin typeface="Tahoma"/>
                <a:ea typeface="+mn-ea"/>
                <a:cs typeface="Tahoma"/>
              </a:rPr>
              <a:t>With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what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we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know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right </a:t>
            </a:r>
            <a:r>
              <a:rPr sz="614" kern="1200" spc="27">
                <a:solidFill>
                  <a:prstClr val="black"/>
                </a:solidFill>
                <a:latin typeface="Tahoma"/>
                <a:ea typeface="+mn-ea"/>
                <a:cs typeface="Tahoma"/>
              </a:rPr>
              <a:t>now,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which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racial/ethnic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groups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may be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most affected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by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and/or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concerned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with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the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issues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related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to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this </a:t>
            </a:r>
            <a:r>
              <a:rPr sz="614" kern="1200" spc="-18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work?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8659" marR="41563" defTabSz="623438">
              <a:lnSpc>
                <a:spcPct val="104200"/>
              </a:lnSpc>
              <a:buClrTx/>
            </a:pPr>
            <a:r>
              <a:rPr sz="614" kern="1200" spc="58">
                <a:solidFill>
                  <a:prstClr val="black"/>
                </a:solidFill>
                <a:latin typeface="Tahoma"/>
                <a:ea typeface="+mn-ea"/>
                <a:cs typeface="Tahoma"/>
              </a:rPr>
              <a:t>Are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there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other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identities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that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are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impacted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by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this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work?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1654" y="1417385"/>
            <a:ext cx="4045960" cy="149948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defTabSz="623438">
              <a:spcBef>
                <a:spcPts val="65"/>
              </a:spcBef>
              <a:buClrTx/>
              <a:tabLst>
                <a:tab pos="2588133"/>
              </a:tabLst>
            </a:pP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D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F </a:t>
            </a:r>
            <a:r>
              <a:rPr sz="920" b="1" kern="1200" spc="-5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Y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G</a:t>
            </a:r>
            <a:r>
              <a:rPr sz="920" b="1" kern="120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 </a:t>
            </a:r>
            <a:r>
              <a:rPr sz="920" b="1" kern="1200" spc="-102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F F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C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D</a:t>
            </a:r>
            <a:r>
              <a:rPr sz="920" b="1" kern="120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	</a:t>
            </a:r>
            <a:r>
              <a:rPr sz="1381" b="1" kern="1200" spc="-41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C</a:t>
            </a:r>
            <a:r>
              <a:rPr sz="1381" b="1" kern="1200" spc="-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-76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O</a:t>
            </a:r>
            <a:r>
              <a:rPr sz="1381" b="1" kern="1200" spc="-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-46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1381" b="1" kern="1200" spc="-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-51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r>
              <a:rPr sz="1381" b="1" kern="1200" spc="-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1381" b="1" kern="1200" spc="-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-10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D</a:t>
            </a:r>
            <a:r>
              <a:rPr sz="1381" b="1" kern="1200" spc="-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-142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1381" b="1" kern="1200" spc="-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10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R</a:t>
            </a:r>
            <a:r>
              <a:rPr sz="1381" b="1" kern="1200" spc="-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1381" b="1" kern="1200" spc="-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-46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1381" b="1" kern="1200" spc="-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-82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G</a:t>
            </a:r>
            <a:r>
              <a:rPr sz="1381" b="1" kern="1200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 </a:t>
            </a:r>
            <a:r>
              <a:rPr sz="1381" b="1" kern="1200" spc="-153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-61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1381" b="1" kern="1200" spc="-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-10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D</a:t>
            </a:r>
            <a:r>
              <a:rPr sz="1381" b="1" kern="1200" spc="-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-30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V</a:t>
            </a:r>
            <a:r>
              <a:rPr sz="1381" b="1" kern="1200" spc="-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-142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1381" b="1" kern="1200" spc="-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10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R</a:t>
            </a:r>
            <a:r>
              <a:rPr sz="1381" b="1" kern="1200" spc="-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-51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r>
              <a:rPr sz="1381" b="1" kern="1200" spc="-97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1381" b="1" kern="1200" spc="-142" baseline="205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endParaRPr sz="1381" kern="1200" baseline="2057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93685" y="1756978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3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6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93685" y="2146637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3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6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27418" y="2399895"/>
            <a:ext cx="253278" cy="246784"/>
            <a:chOff x="300812" y="3519846"/>
            <a:chExt cx="371475" cy="361950"/>
          </a:xfrm>
        </p:grpSpPr>
        <p:sp>
          <p:nvSpPr>
            <p:cNvPr id="13" name="object 13"/>
            <p:cNvSpPr/>
            <p:nvPr/>
          </p:nvSpPr>
          <p:spPr>
            <a:xfrm>
              <a:off x="300812" y="3519846"/>
              <a:ext cx="371475" cy="361950"/>
            </a:xfrm>
            <a:custGeom>
              <a:rect l="l" t="t" r="r" b="b"/>
              <a:pathLst>
                <a:path w="371475" h="361950">
                  <a:moveTo>
                    <a:pt x="371474" y="0"/>
                  </a:moveTo>
                  <a:lnTo>
                    <a:pt x="0" y="0"/>
                  </a:lnTo>
                  <a:lnTo>
                    <a:pt x="0" y="361872"/>
                  </a:lnTo>
                  <a:lnTo>
                    <a:pt x="371474" y="361872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7BAA99"/>
            </a:solidFill>
          </p:spPr>
          <p:txBody>
            <a:bodyPr wrap="square" lIns="0" tIns="0" rIns="0" bIns="0" rtlCol="0"/>
            <a:lstStyle/>
            <a:p>
              <a:pPr defTabSz="623438">
                <a:buClrTx/>
              </a:pPr>
              <a:endParaRPr sz="1227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57033" y="3634592"/>
              <a:ext cx="65640" cy="16645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501924" y="2380068"/>
            <a:ext cx="1288473" cy="149884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defTabSz="623438">
              <a:spcBef>
                <a:spcPts val="65"/>
              </a:spcBef>
              <a:buClrTx/>
            </a:pP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G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G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G</a:t>
            </a:r>
            <a:r>
              <a:rPr sz="920" b="1" kern="120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 </a:t>
            </a:r>
            <a:r>
              <a:rPr sz="920" b="1" kern="1200" spc="-102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F F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C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D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01924" y="2496966"/>
            <a:ext cx="1399742" cy="149884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defTabSz="623438">
              <a:spcBef>
                <a:spcPts val="65"/>
              </a:spcBef>
              <a:buClrTx/>
            </a:pP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G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R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O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U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2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P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17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/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D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V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D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U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L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93685" y="2755039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2"/>
                </a:lnTo>
                <a:lnTo>
                  <a:pt x="0" y="21576"/>
                </a:lnTo>
                <a:lnTo>
                  <a:pt x="16523" y="38098"/>
                </a:lnTo>
                <a:lnTo>
                  <a:pt x="21576" y="38098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2"/>
                </a:lnTo>
                <a:lnTo>
                  <a:pt x="24006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4267" y="2703972"/>
            <a:ext cx="1936606" cy="687980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marR="3464" defTabSz="623438">
              <a:lnSpc>
                <a:spcPct val="104200"/>
              </a:lnSpc>
              <a:spcBef>
                <a:spcPts val="65"/>
              </a:spcBef>
              <a:buClrTx/>
            </a:pP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Have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individuals from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different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racial/ethnic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groups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been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informed,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involved,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and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represented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int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27">
                <a:solidFill>
                  <a:prstClr val="black"/>
                </a:solidFill>
                <a:latin typeface="Tahoma"/>
                <a:ea typeface="+mn-ea"/>
                <a:cs typeface="Tahoma"/>
              </a:rPr>
              <a:t>he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development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of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this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work?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8659" marR="54984" defTabSz="623438">
              <a:lnSpc>
                <a:spcPct val="104200"/>
              </a:lnSpc>
              <a:buClrTx/>
            </a:pP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Have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individuals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from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other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impacted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identities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been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involved?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8659" marR="16885" defTabSz="623438">
              <a:lnSpc>
                <a:spcPct val="104200"/>
              </a:lnSpc>
              <a:buClrTx/>
            </a:pPr>
            <a:r>
              <a:rPr sz="614" kern="1200" spc="61">
                <a:solidFill>
                  <a:prstClr val="black"/>
                </a:solidFill>
                <a:latin typeface="Tahoma"/>
                <a:ea typeface="+mn-ea"/>
                <a:cs typeface="Tahoma"/>
              </a:rPr>
              <a:t>How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can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any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missing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affected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groups/individuals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be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24">
                <a:solidFill>
                  <a:prstClr val="black"/>
                </a:solidFill>
                <a:latin typeface="Tahoma"/>
                <a:ea typeface="+mn-ea"/>
                <a:cs typeface="Tahoma"/>
              </a:rPr>
              <a:t>engaged?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93685" y="3047282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3"/>
                </a:lnTo>
                <a:lnTo>
                  <a:pt x="0" y="16523"/>
                </a:lnTo>
                <a:lnTo>
                  <a:pt x="0" y="21577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7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6" y="483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93685" y="3242112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3"/>
                </a:lnTo>
                <a:lnTo>
                  <a:pt x="0" y="16523"/>
                </a:lnTo>
                <a:lnTo>
                  <a:pt x="0" y="21577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7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6" y="483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27418" y="3497260"/>
            <a:ext cx="253278" cy="246784"/>
            <a:chOff x="300812" y="5129314"/>
            <a:chExt cx="371475" cy="361950"/>
          </a:xfrm>
        </p:grpSpPr>
        <p:sp>
          <p:nvSpPr>
            <p:cNvPr id="22" name="object 22"/>
            <p:cNvSpPr/>
            <p:nvPr/>
          </p:nvSpPr>
          <p:spPr>
            <a:xfrm>
              <a:off x="300812" y="5129314"/>
              <a:ext cx="371475" cy="361950"/>
            </a:xfrm>
            <a:custGeom>
              <a:rect l="l" t="t" r="r" b="b"/>
              <a:pathLst>
                <a:path w="371475" h="361950">
                  <a:moveTo>
                    <a:pt x="371474" y="0"/>
                  </a:moveTo>
                  <a:lnTo>
                    <a:pt x="0" y="0"/>
                  </a:lnTo>
                  <a:lnTo>
                    <a:pt x="0" y="361872"/>
                  </a:lnTo>
                  <a:lnTo>
                    <a:pt x="371474" y="361872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7BAA99"/>
            </a:solidFill>
          </p:spPr>
          <p:txBody>
            <a:bodyPr wrap="square" lIns="0" tIns="0" rIns="0" bIns="0" rtlCol="0"/>
            <a:lstStyle/>
            <a:p>
              <a:pPr defTabSz="623438">
                <a:buClrTx/>
              </a:pPr>
              <a:endParaRPr sz="1227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53680" y="5244059"/>
              <a:ext cx="64296" cy="16824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501924" y="3483928"/>
            <a:ext cx="923059" cy="149884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defTabSz="623438">
              <a:spcBef>
                <a:spcPts val="65"/>
              </a:spcBef>
              <a:buClrTx/>
            </a:pP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D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F </a:t>
            </a:r>
            <a:r>
              <a:rPr sz="920" b="1" kern="1200" spc="-5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Y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G</a:t>
            </a:r>
            <a:r>
              <a:rPr sz="920" b="1" kern="120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 </a:t>
            </a:r>
            <a:r>
              <a:rPr sz="920" b="1" kern="1200" spc="-102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&amp;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01924" y="3600826"/>
            <a:ext cx="1407535" cy="149884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defTabSz="623438">
              <a:spcBef>
                <a:spcPts val="65"/>
              </a:spcBef>
              <a:buClrTx/>
            </a:pP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D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O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C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U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1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M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G</a:t>
            </a:r>
            <a:r>
              <a:rPr sz="920" b="1" kern="120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 </a:t>
            </a:r>
            <a:r>
              <a:rPr sz="920" b="1" kern="1200" spc="-102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R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C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L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84268" y="3717723"/>
            <a:ext cx="1856942" cy="2066114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5977" algn="just" defTabSz="623438">
              <a:spcBef>
                <a:spcPts val="65"/>
              </a:spcBef>
              <a:buClrTx/>
            </a:pP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Q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U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  <a:p>
            <a:pPr marL="8659" marR="26410" algn="just" defTabSz="623438">
              <a:lnSpc>
                <a:spcPct val="104200"/>
              </a:lnSpc>
              <a:spcBef>
                <a:spcPts val="655"/>
              </a:spcBef>
              <a:buClrTx/>
            </a:pPr>
            <a:r>
              <a:rPr sz="614" kern="1200" spc="5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Which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racial/ethnic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groups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are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currently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most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advantaged/disadvantaged</a:t>
            </a:r>
            <a:r>
              <a:rPr sz="614" kern="1200" spc="-1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by</a:t>
            </a:r>
            <a:r>
              <a:rPr sz="614" kern="1200" spc="-1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the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issues</a:t>
            </a:r>
            <a:r>
              <a:rPr sz="614" kern="1200" spc="-1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being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addressed?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8659" marR="26410" defTabSz="623438">
              <a:lnSpc>
                <a:spcPct val="104200"/>
              </a:lnSpc>
              <a:buClrTx/>
            </a:pPr>
            <a:r>
              <a:rPr sz="614" kern="1200" spc="5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What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other identities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are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advantaged/disadvantaged</a:t>
            </a:r>
            <a:r>
              <a:rPr sz="614" kern="1200" spc="-1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by</a:t>
            </a:r>
            <a:r>
              <a:rPr sz="614" kern="1200" spc="-1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the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issues</a:t>
            </a:r>
            <a:r>
              <a:rPr sz="614" kern="1200" spc="-1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being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addressed?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8659" defTabSz="623438">
              <a:spcBef>
                <a:spcPts val="27"/>
              </a:spcBef>
              <a:buClrTx/>
            </a:pPr>
            <a:r>
              <a:rPr sz="614" kern="1200" spc="61">
                <a:solidFill>
                  <a:prstClr val="black"/>
                </a:solidFill>
                <a:latin typeface="Tahoma"/>
                <a:ea typeface="+mn-ea"/>
                <a:cs typeface="Tahoma"/>
              </a:rPr>
              <a:t>How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are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groups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affected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differently?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8659" marR="46758" defTabSz="623438">
              <a:lnSpc>
                <a:spcPct val="104200"/>
              </a:lnSpc>
              <a:buClrTx/>
            </a:pPr>
            <a:r>
              <a:rPr sz="614" kern="1200" spc="5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What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quantitative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and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qualitative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evidence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of </a:t>
            </a:r>
            <a:r>
              <a:rPr sz="614" kern="1200" spc="-18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inequality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exists? </a:t>
            </a:r>
            <a:r>
              <a:rPr sz="614" kern="1200" spc="5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What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data </a:t>
            </a:r>
            <a:r>
              <a:rPr sz="614" kern="1200" spc="27">
                <a:solidFill>
                  <a:prstClr val="black"/>
                </a:solidFill>
                <a:latin typeface="Tahoma"/>
                <a:ea typeface="+mn-ea"/>
                <a:cs typeface="Tahoma"/>
              </a:rPr>
              <a:t>is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missing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or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needed?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25977" defTabSz="623438">
              <a:spcBef>
                <a:spcPts val="624"/>
              </a:spcBef>
              <a:buClrTx/>
            </a:pP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X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1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M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G</a:t>
            </a:r>
            <a:r>
              <a:rPr sz="920" b="1" kern="120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 </a:t>
            </a:r>
            <a:r>
              <a:rPr sz="920" b="1" kern="1200" spc="-102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1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H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 </a:t>
            </a:r>
            <a:r>
              <a:rPr sz="920" b="1" kern="1200" spc="-102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C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U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  <a:p>
            <a:pPr marL="8659" marR="3464" defTabSz="623438">
              <a:lnSpc>
                <a:spcPct val="104200"/>
              </a:lnSpc>
              <a:spcBef>
                <a:spcPts val="1149"/>
              </a:spcBef>
              <a:buClrTx/>
            </a:pPr>
            <a:r>
              <a:rPr sz="614" kern="1200" spc="5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What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factors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may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produce/perpetuate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racial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and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other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inequities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associated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with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this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27">
                <a:solidFill>
                  <a:prstClr val="black"/>
                </a:solidFill>
                <a:latin typeface="Tahoma"/>
                <a:ea typeface="+mn-ea"/>
                <a:cs typeface="Tahoma"/>
              </a:rPr>
              <a:t>issue?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61">
                <a:solidFill>
                  <a:prstClr val="black"/>
                </a:solidFill>
                <a:latin typeface="Tahoma"/>
                <a:ea typeface="+mn-ea"/>
                <a:cs typeface="Tahoma"/>
              </a:rPr>
              <a:t>How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did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the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inequities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arise? </a:t>
            </a:r>
            <a:r>
              <a:rPr sz="614" kern="1200" spc="58">
                <a:solidFill>
                  <a:prstClr val="black"/>
                </a:solidFill>
                <a:latin typeface="Tahoma"/>
                <a:ea typeface="+mn-ea"/>
                <a:cs typeface="Tahoma"/>
              </a:rPr>
              <a:t>Are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they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expanding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or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narrowing?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8659" defTabSz="623438">
              <a:spcBef>
                <a:spcPts val="31"/>
              </a:spcBef>
              <a:buClrTx/>
            </a:pPr>
            <a:r>
              <a:rPr sz="614" kern="1200" spc="61">
                <a:solidFill>
                  <a:prstClr val="black"/>
                </a:solidFill>
                <a:latin typeface="Tahoma"/>
                <a:ea typeface="+mn-ea"/>
                <a:cs typeface="Tahoma"/>
              </a:rPr>
              <a:t>How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can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this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51">
                <a:solidFill>
                  <a:prstClr val="black"/>
                </a:solidFill>
                <a:latin typeface="Tahoma"/>
                <a:ea typeface="+mn-ea"/>
                <a:cs typeface="Tahoma"/>
              </a:rPr>
              <a:t>work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address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51">
                <a:solidFill>
                  <a:prstClr val="black"/>
                </a:solidFill>
                <a:latin typeface="Tahoma"/>
                <a:ea typeface="+mn-ea"/>
                <a:cs typeface="Tahoma"/>
              </a:rPr>
              <a:t>root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27">
                <a:solidFill>
                  <a:prstClr val="black"/>
                </a:solidFill>
                <a:latin typeface="Tahoma"/>
                <a:ea typeface="+mn-ea"/>
                <a:cs typeface="Tahoma"/>
              </a:rPr>
              <a:t>cause?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93685" y="3992179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3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6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93685" y="4284423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3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6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93685" y="4576667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2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2"/>
                </a:lnTo>
                <a:lnTo>
                  <a:pt x="24006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93685" y="4674082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3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6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127418" y="5007426"/>
            <a:ext cx="253278" cy="246784"/>
            <a:chOff x="300812" y="7344224"/>
            <a:chExt cx="371475" cy="361950"/>
          </a:xfrm>
        </p:grpSpPr>
        <p:sp>
          <p:nvSpPr>
            <p:cNvPr id="32" name="object 32"/>
            <p:cNvSpPr/>
            <p:nvPr/>
          </p:nvSpPr>
          <p:spPr>
            <a:xfrm>
              <a:off x="300812" y="7344224"/>
              <a:ext cx="371475" cy="361950"/>
            </a:xfrm>
            <a:custGeom>
              <a:rect l="l" t="t" r="r" b="b"/>
              <a:pathLst>
                <a:path w="371475" h="361950">
                  <a:moveTo>
                    <a:pt x="371474" y="0"/>
                  </a:moveTo>
                  <a:lnTo>
                    <a:pt x="0" y="0"/>
                  </a:lnTo>
                  <a:lnTo>
                    <a:pt x="0" y="361872"/>
                  </a:lnTo>
                  <a:lnTo>
                    <a:pt x="371474" y="361872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7BAA99"/>
            </a:solidFill>
          </p:spPr>
          <p:txBody>
            <a:bodyPr wrap="square" lIns="0" tIns="0" rIns="0" bIns="0" rtlCol="0"/>
            <a:lstStyle/>
            <a:p>
              <a:pPr defTabSz="623438">
                <a:buClrTx/>
              </a:pPr>
              <a:endParaRPr sz="1227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51589" y="7455999"/>
              <a:ext cx="70792" cy="164660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2393685" y="5331809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2"/>
                </a:lnTo>
                <a:lnTo>
                  <a:pt x="0" y="21576"/>
                </a:lnTo>
                <a:lnTo>
                  <a:pt x="16523" y="38099"/>
                </a:lnTo>
                <a:lnTo>
                  <a:pt x="21576" y="38099"/>
                </a:lnTo>
                <a:lnTo>
                  <a:pt x="38100" y="21576"/>
                </a:lnTo>
                <a:lnTo>
                  <a:pt x="38100" y="19049"/>
                </a:lnTo>
                <a:lnTo>
                  <a:pt x="38100" y="16522"/>
                </a:lnTo>
                <a:lnTo>
                  <a:pt x="24006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93685" y="5526639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2"/>
                </a:lnTo>
                <a:lnTo>
                  <a:pt x="0" y="21576"/>
                </a:lnTo>
                <a:lnTo>
                  <a:pt x="16523" y="38098"/>
                </a:lnTo>
                <a:lnTo>
                  <a:pt x="21576" y="38098"/>
                </a:lnTo>
                <a:lnTo>
                  <a:pt x="38100" y="21576"/>
                </a:lnTo>
                <a:lnTo>
                  <a:pt x="38100" y="19049"/>
                </a:lnTo>
                <a:lnTo>
                  <a:pt x="38100" y="16522"/>
                </a:lnTo>
                <a:lnTo>
                  <a:pt x="24006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93685" y="5721467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3"/>
                </a:lnTo>
                <a:lnTo>
                  <a:pt x="0" y="16523"/>
                </a:lnTo>
                <a:lnTo>
                  <a:pt x="0" y="21577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7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6" y="483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127418" y="5890048"/>
            <a:ext cx="253278" cy="246784"/>
            <a:chOff x="300812" y="8638737"/>
            <a:chExt cx="371475" cy="361950"/>
          </a:xfrm>
        </p:grpSpPr>
        <p:sp>
          <p:nvSpPr>
            <p:cNvPr id="38" name="object 38"/>
            <p:cNvSpPr/>
            <p:nvPr/>
          </p:nvSpPr>
          <p:spPr>
            <a:xfrm>
              <a:off x="300812" y="8638737"/>
              <a:ext cx="371475" cy="361950"/>
            </a:xfrm>
            <a:custGeom>
              <a:rect l="l" t="t" r="r" b="b"/>
              <a:pathLst>
                <a:path w="371475" h="361950">
                  <a:moveTo>
                    <a:pt x="371474" y="0"/>
                  </a:moveTo>
                  <a:lnTo>
                    <a:pt x="0" y="0"/>
                  </a:lnTo>
                  <a:lnTo>
                    <a:pt x="0" y="361872"/>
                  </a:lnTo>
                  <a:lnTo>
                    <a:pt x="371474" y="361872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7BAA99"/>
            </a:solidFill>
          </p:spPr>
          <p:txBody>
            <a:bodyPr wrap="square" lIns="0" tIns="0" rIns="0" bIns="0" rtlCol="0"/>
            <a:lstStyle/>
            <a:p>
              <a:pPr defTabSz="623438">
                <a:buClrTx/>
              </a:pPr>
              <a:endParaRPr sz="1227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455775" y="8750513"/>
              <a:ext cx="63500" cy="167005"/>
            </a:xfrm>
            <a:custGeom>
              <a:rect l="l" t="t" r="r" b="b"/>
              <a:pathLst>
                <a:path w="63500" h="167004">
                  <a:moveTo>
                    <a:pt x="60039" y="0"/>
                  </a:moveTo>
                  <a:lnTo>
                    <a:pt x="1568" y="0"/>
                  </a:lnTo>
                  <a:lnTo>
                    <a:pt x="1568" y="86698"/>
                  </a:lnTo>
                  <a:lnTo>
                    <a:pt x="21954" y="86698"/>
                  </a:lnTo>
                  <a:lnTo>
                    <a:pt x="21954" y="84906"/>
                  </a:lnTo>
                  <a:lnTo>
                    <a:pt x="22850" y="81770"/>
                  </a:lnTo>
                  <a:lnTo>
                    <a:pt x="26435" y="76617"/>
                  </a:lnTo>
                  <a:lnTo>
                    <a:pt x="28675" y="74601"/>
                  </a:lnTo>
                  <a:lnTo>
                    <a:pt x="36516" y="74601"/>
                  </a:lnTo>
                  <a:lnTo>
                    <a:pt x="38980" y="79753"/>
                  </a:lnTo>
                  <a:lnTo>
                    <a:pt x="38980" y="86698"/>
                  </a:lnTo>
                  <a:lnTo>
                    <a:pt x="38980" y="131728"/>
                  </a:lnTo>
                  <a:lnTo>
                    <a:pt x="38308" y="137553"/>
                  </a:lnTo>
                  <a:lnTo>
                    <a:pt x="36068" y="143825"/>
                  </a:lnTo>
                  <a:lnTo>
                    <a:pt x="34052" y="145394"/>
                  </a:lnTo>
                  <a:lnTo>
                    <a:pt x="28675" y="145394"/>
                  </a:lnTo>
                  <a:lnTo>
                    <a:pt x="26883" y="143825"/>
                  </a:lnTo>
                  <a:lnTo>
                    <a:pt x="24643" y="137329"/>
                  </a:lnTo>
                  <a:lnTo>
                    <a:pt x="24195" y="131504"/>
                  </a:lnTo>
                  <a:lnTo>
                    <a:pt x="24195" y="116718"/>
                  </a:lnTo>
                  <a:lnTo>
                    <a:pt x="0" y="116718"/>
                  </a:lnTo>
                  <a:lnTo>
                    <a:pt x="8590" y="156434"/>
                  </a:lnTo>
                  <a:lnTo>
                    <a:pt x="31587" y="166452"/>
                  </a:lnTo>
                  <a:lnTo>
                    <a:pt x="41333" y="165227"/>
                  </a:lnTo>
                  <a:lnTo>
                    <a:pt x="63039" y="129754"/>
                  </a:lnTo>
                  <a:lnTo>
                    <a:pt x="63175" y="86698"/>
                  </a:lnTo>
                  <a:lnTo>
                    <a:pt x="62727" y="75497"/>
                  </a:lnTo>
                  <a:lnTo>
                    <a:pt x="34724" y="52422"/>
                  </a:lnTo>
                  <a:lnTo>
                    <a:pt x="32932" y="52646"/>
                  </a:lnTo>
                  <a:lnTo>
                    <a:pt x="28003" y="54438"/>
                  </a:lnTo>
                  <a:lnTo>
                    <a:pt x="25091" y="56230"/>
                  </a:lnTo>
                  <a:lnTo>
                    <a:pt x="22402" y="58247"/>
                  </a:lnTo>
                  <a:lnTo>
                    <a:pt x="22402" y="23971"/>
                  </a:lnTo>
                  <a:lnTo>
                    <a:pt x="60039" y="23971"/>
                  </a:lnTo>
                  <a:lnTo>
                    <a:pt x="60039" y="0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pPr defTabSz="623438">
                <a:buClrTx/>
              </a:pPr>
              <a:endParaRPr sz="1227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501924" y="5876716"/>
            <a:ext cx="1029133" cy="149884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defTabSz="623438">
              <a:spcBef>
                <a:spcPts val="65"/>
              </a:spcBef>
              <a:buClrTx/>
            </a:pPr>
            <a:r>
              <a:rPr sz="920" b="1" kern="1200" spc="-2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C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L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R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F </a:t>
            </a:r>
            <a:r>
              <a:rPr sz="920" b="1" kern="1200" spc="-5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Y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G</a:t>
            </a:r>
            <a:r>
              <a:rPr sz="920" b="1" kern="120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 </a:t>
            </a:r>
            <a:r>
              <a:rPr sz="920" b="1" kern="1200" spc="-102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1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H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64410" y="5993614"/>
            <a:ext cx="1615786" cy="402197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45892" defTabSz="623438">
              <a:spcBef>
                <a:spcPts val="65"/>
              </a:spcBef>
              <a:buClrTx/>
            </a:pPr>
            <a:r>
              <a:rPr sz="920" b="1" kern="1200" spc="2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P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U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R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2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P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O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  <a:p>
            <a:pPr marL="8659" marR="3464" defTabSz="623438">
              <a:lnSpc>
                <a:spcPct val="104200"/>
              </a:lnSpc>
              <a:spcBef>
                <a:spcPts val="467"/>
              </a:spcBef>
              <a:buClrTx/>
            </a:pPr>
            <a:r>
              <a:rPr sz="614" kern="1200" spc="5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What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does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this </a:t>
            </a:r>
            <a:r>
              <a:rPr sz="614" kern="1200" spc="51">
                <a:solidFill>
                  <a:prstClr val="black"/>
                </a:solidFill>
                <a:latin typeface="Tahoma"/>
                <a:ea typeface="+mn-ea"/>
                <a:cs typeface="Tahoma"/>
              </a:rPr>
              <a:t>work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aim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to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accomplish? </a:t>
            </a:r>
            <a:r>
              <a:rPr sz="614" kern="1200" spc="-18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65">
                <a:solidFill>
                  <a:prstClr val="black"/>
                </a:solidFill>
                <a:latin typeface="Tahoma"/>
                <a:ea typeface="+mn-ea"/>
                <a:cs typeface="Tahoma"/>
              </a:rPr>
              <a:t>Will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it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reduce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disparities/discrimination?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373827" y="6244390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3"/>
                </a:lnTo>
                <a:lnTo>
                  <a:pt x="0" y="16523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6" y="483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373827" y="6341805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3"/>
                </a:lnTo>
                <a:lnTo>
                  <a:pt x="0" y="16523"/>
                </a:lnTo>
                <a:lnTo>
                  <a:pt x="0" y="21576"/>
                </a:lnTo>
                <a:lnTo>
                  <a:pt x="16523" y="38099"/>
                </a:lnTo>
                <a:lnTo>
                  <a:pt x="21576" y="38099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6" y="483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156801" y="1259898"/>
            <a:ext cx="4778519" cy="45460"/>
          </a:xfrm>
          <a:custGeom>
            <a:rect l="l" t="t" r="r" b="b"/>
            <a:pathLst>
              <a:path w="7008495" h="66675">
                <a:moveTo>
                  <a:pt x="7007951" y="0"/>
                </a:moveTo>
                <a:lnTo>
                  <a:pt x="0" y="0"/>
                </a:lnTo>
                <a:lnTo>
                  <a:pt x="0" y="66675"/>
                </a:lnTo>
                <a:lnTo>
                  <a:pt x="7007951" y="66675"/>
                </a:lnTo>
                <a:lnTo>
                  <a:pt x="7007951" y="0"/>
                </a:lnTo>
                <a:close/>
              </a:path>
            </a:pathLst>
          </a:custGeom>
          <a:solidFill>
            <a:srgbClr val="7BAA99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968226" y="1745252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3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5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58808" y="1500597"/>
            <a:ext cx="2001116" cy="788823"/>
          </a:xfrm>
          <a:prstGeom prst="rect">
            <a:avLst/>
          </a:prstGeom>
        </p:spPr>
        <p:txBody>
          <a:bodyPr vert="horz" wrap="square" lIns="0" tIns="39831" rIns="0" bIns="0" rtlCol="0">
            <a:spAutoFit/>
          </a:bodyPr>
          <a:lstStyle/>
          <a:p>
            <a:pPr marL="41130" defTabSz="623438">
              <a:spcBef>
                <a:spcPts val="313"/>
              </a:spcBef>
              <a:buClrTx/>
            </a:pP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1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M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2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P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C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  <a:p>
            <a:pPr marL="8659" marR="3464" defTabSz="623438">
              <a:lnSpc>
                <a:spcPct val="104200"/>
              </a:lnSpc>
              <a:spcBef>
                <a:spcPts val="170"/>
              </a:spcBef>
              <a:buClrTx/>
            </a:pPr>
            <a:r>
              <a:rPr sz="614" kern="1200" spc="5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What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adverse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impacts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could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result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from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this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work? </a:t>
            </a:r>
            <a:r>
              <a:rPr sz="614" kern="1200" spc="-18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5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Which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racial/ethnic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groups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could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be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negatively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affected? </a:t>
            </a:r>
            <a:r>
              <a:rPr sz="614" kern="1200" spc="5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Which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other identities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could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be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affected?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8659" marR="803975" defTabSz="623438">
              <a:lnSpc>
                <a:spcPct val="104200"/>
              </a:lnSpc>
              <a:buClrTx/>
            </a:pPr>
            <a:r>
              <a:rPr sz="614" kern="1200" spc="61">
                <a:solidFill>
                  <a:prstClr val="black"/>
                </a:solidFill>
                <a:latin typeface="Tahoma"/>
                <a:ea typeface="+mn-ea"/>
                <a:cs typeface="Tahoma"/>
              </a:rPr>
              <a:t>How</a:t>
            </a:r>
            <a:r>
              <a:rPr sz="614" kern="1200" spc="-1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could</a:t>
            </a:r>
            <a:r>
              <a:rPr sz="614" kern="1200" spc="-1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adverse</a:t>
            </a:r>
            <a:r>
              <a:rPr sz="614" kern="1200" spc="-1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impacts</a:t>
            </a:r>
            <a:r>
              <a:rPr sz="614" kern="1200" spc="-1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be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prevented/minimized?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968226" y="1842666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3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5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968226" y="2134911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3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5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967443" y="2748695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2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2"/>
                </a:lnTo>
                <a:lnTo>
                  <a:pt x="24005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967443" y="2930536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2"/>
                </a:lnTo>
                <a:lnTo>
                  <a:pt x="0" y="21576"/>
                </a:lnTo>
                <a:lnTo>
                  <a:pt x="16523" y="38098"/>
                </a:lnTo>
                <a:lnTo>
                  <a:pt x="21576" y="38098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2"/>
                </a:lnTo>
                <a:lnTo>
                  <a:pt x="24005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967443" y="3112377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2"/>
                </a:lnTo>
                <a:lnTo>
                  <a:pt x="0" y="21576"/>
                </a:lnTo>
                <a:lnTo>
                  <a:pt x="16523" y="38098"/>
                </a:lnTo>
                <a:lnTo>
                  <a:pt x="21576" y="38098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2"/>
                </a:lnTo>
                <a:lnTo>
                  <a:pt x="24005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724396" y="1431781"/>
            <a:ext cx="253278" cy="246784"/>
            <a:chOff x="4109713" y="2099946"/>
            <a:chExt cx="371475" cy="361950"/>
          </a:xfrm>
        </p:grpSpPr>
        <p:sp>
          <p:nvSpPr>
            <p:cNvPr id="53" name="object 53"/>
            <p:cNvSpPr/>
            <p:nvPr/>
          </p:nvSpPr>
          <p:spPr>
            <a:xfrm>
              <a:off x="4109713" y="2099946"/>
              <a:ext cx="371475" cy="361950"/>
            </a:xfrm>
            <a:custGeom>
              <a:rect l="l" t="t" r="r" b="b"/>
              <a:pathLst>
                <a:path w="371475" h="361950">
                  <a:moveTo>
                    <a:pt x="371475" y="0"/>
                  </a:moveTo>
                  <a:lnTo>
                    <a:pt x="0" y="0"/>
                  </a:lnTo>
                  <a:lnTo>
                    <a:pt x="0" y="361872"/>
                  </a:lnTo>
                  <a:lnTo>
                    <a:pt x="371475" y="361872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7BAA99"/>
            </a:solidFill>
          </p:spPr>
          <p:txBody>
            <a:bodyPr wrap="square" lIns="0" tIns="0" rIns="0" bIns="0" rtlCol="0"/>
            <a:lstStyle/>
            <a:p>
              <a:pPr defTabSz="623438">
                <a:buClrTx/>
              </a:pPr>
              <a:endParaRPr sz="1227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264076" y="2200405"/>
              <a:ext cx="63500" cy="168275"/>
            </a:xfrm>
            <a:custGeom>
              <a:rect l="l" t="t" r="r" b="b"/>
              <a:pathLst>
                <a:path w="63500" h="168275">
                  <a:moveTo>
                    <a:pt x="31588" y="0"/>
                  </a:moveTo>
                  <a:lnTo>
                    <a:pt x="224" y="23298"/>
                  </a:lnTo>
                  <a:lnTo>
                    <a:pt x="0" y="136432"/>
                  </a:lnTo>
                  <a:lnTo>
                    <a:pt x="448" y="145393"/>
                  </a:lnTo>
                  <a:lnTo>
                    <a:pt x="31588" y="168244"/>
                  </a:lnTo>
                  <a:lnTo>
                    <a:pt x="41333" y="167033"/>
                  </a:lnTo>
                  <a:lnTo>
                    <a:pt x="48894" y="163764"/>
                  </a:lnTo>
                  <a:lnTo>
                    <a:pt x="54523" y="158982"/>
                  </a:lnTo>
                  <a:lnTo>
                    <a:pt x="58472" y="153234"/>
                  </a:lnTo>
                  <a:lnTo>
                    <a:pt x="61755" y="147185"/>
                  </a:lnTo>
                  <a:lnTo>
                    <a:pt x="25988" y="147185"/>
                  </a:lnTo>
                  <a:lnTo>
                    <a:pt x="24194" y="141809"/>
                  </a:lnTo>
                  <a:lnTo>
                    <a:pt x="24317" y="88491"/>
                  </a:lnTo>
                  <a:lnTo>
                    <a:pt x="24419" y="87370"/>
                  </a:lnTo>
                  <a:lnTo>
                    <a:pt x="26435" y="83113"/>
                  </a:lnTo>
                  <a:lnTo>
                    <a:pt x="61533" y="83113"/>
                  </a:lnTo>
                  <a:lnTo>
                    <a:pt x="59143" y="78185"/>
                  </a:lnTo>
                  <a:lnTo>
                    <a:pt x="55825" y="72895"/>
                  </a:lnTo>
                  <a:lnTo>
                    <a:pt x="51078" y="68467"/>
                  </a:lnTo>
                  <a:lnTo>
                    <a:pt x="50784" y="68328"/>
                  </a:lnTo>
                  <a:lnTo>
                    <a:pt x="24194" y="68328"/>
                  </a:lnTo>
                  <a:lnTo>
                    <a:pt x="24194" y="32707"/>
                  </a:lnTo>
                  <a:lnTo>
                    <a:pt x="24643" y="28227"/>
                  </a:lnTo>
                  <a:lnTo>
                    <a:pt x="25763" y="25314"/>
                  </a:lnTo>
                  <a:lnTo>
                    <a:pt x="26659" y="22402"/>
                  </a:lnTo>
                  <a:lnTo>
                    <a:pt x="28675" y="21057"/>
                  </a:lnTo>
                  <a:lnTo>
                    <a:pt x="61802" y="21057"/>
                  </a:lnTo>
                  <a:lnTo>
                    <a:pt x="58695" y="15008"/>
                  </a:lnTo>
                  <a:lnTo>
                    <a:pt x="54806" y="9261"/>
                  </a:lnTo>
                  <a:lnTo>
                    <a:pt x="49258" y="4480"/>
                  </a:lnTo>
                  <a:lnTo>
                    <a:pt x="41652" y="1211"/>
                  </a:lnTo>
                  <a:lnTo>
                    <a:pt x="31588" y="0"/>
                  </a:lnTo>
                  <a:close/>
                </a:path>
                <a:path w="63500" h="168275">
                  <a:moveTo>
                    <a:pt x="61533" y="83113"/>
                  </a:moveTo>
                  <a:lnTo>
                    <a:pt x="36741" y="83113"/>
                  </a:lnTo>
                  <a:lnTo>
                    <a:pt x="38981" y="88491"/>
                  </a:lnTo>
                  <a:lnTo>
                    <a:pt x="38981" y="141809"/>
                  </a:lnTo>
                  <a:lnTo>
                    <a:pt x="36741" y="147185"/>
                  </a:lnTo>
                  <a:lnTo>
                    <a:pt x="61755" y="147185"/>
                  </a:lnTo>
                  <a:lnTo>
                    <a:pt x="62727" y="145393"/>
                  </a:lnTo>
                  <a:lnTo>
                    <a:pt x="63176" y="136432"/>
                  </a:lnTo>
                  <a:lnTo>
                    <a:pt x="63176" y="94538"/>
                  </a:lnTo>
                  <a:lnTo>
                    <a:pt x="62727" y="85577"/>
                  </a:lnTo>
                  <a:lnTo>
                    <a:pt x="61533" y="83113"/>
                  </a:lnTo>
                  <a:close/>
                </a:path>
                <a:path w="63500" h="168275">
                  <a:moveTo>
                    <a:pt x="36292" y="64295"/>
                  </a:moveTo>
                  <a:lnTo>
                    <a:pt x="32035" y="64295"/>
                  </a:lnTo>
                  <a:lnTo>
                    <a:pt x="28451" y="65863"/>
                  </a:lnTo>
                  <a:lnTo>
                    <a:pt x="24194" y="68328"/>
                  </a:lnTo>
                  <a:lnTo>
                    <a:pt x="50784" y="68328"/>
                  </a:lnTo>
                  <a:lnTo>
                    <a:pt x="44651" y="65425"/>
                  </a:lnTo>
                  <a:lnTo>
                    <a:pt x="36292" y="64295"/>
                  </a:lnTo>
                  <a:close/>
                </a:path>
                <a:path w="63500" h="168275">
                  <a:moveTo>
                    <a:pt x="61802" y="21057"/>
                  </a:moveTo>
                  <a:lnTo>
                    <a:pt x="35172" y="21057"/>
                  </a:lnTo>
                  <a:lnTo>
                    <a:pt x="36964" y="22626"/>
                  </a:lnTo>
                  <a:lnTo>
                    <a:pt x="38756" y="31139"/>
                  </a:lnTo>
                  <a:lnTo>
                    <a:pt x="38981" y="38308"/>
                  </a:lnTo>
                  <a:lnTo>
                    <a:pt x="38981" y="49286"/>
                  </a:lnTo>
                  <a:lnTo>
                    <a:pt x="63176" y="49286"/>
                  </a:lnTo>
                  <a:lnTo>
                    <a:pt x="63061" y="28227"/>
                  </a:lnTo>
                  <a:lnTo>
                    <a:pt x="62952" y="23298"/>
                  </a:lnTo>
                  <a:lnTo>
                    <a:pt x="61802" y="21057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pPr defTabSz="623438">
                <a:buClrTx/>
              </a:pPr>
              <a:endParaRPr sz="1227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125465" y="2447362"/>
            <a:ext cx="1454727" cy="149884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defTabSz="623438">
              <a:spcBef>
                <a:spcPts val="65"/>
              </a:spcBef>
              <a:buClrTx/>
            </a:pP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D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V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C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G</a:t>
            </a:r>
            <a:r>
              <a:rPr sz="920" b="1" kern="120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 </a:t>
            </a:r>
            <a:r>
              <a:rPr sz="920" b="1" kern="1200" spc="-102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Q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U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B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L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58025" y="2564260"/>
            <a:ext cx="1975572" cy="681311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75765" defTabSz="623438">
              <a:spcBef>
                <a:spcPts val="65"/>
              </a:spcBef>
              <a:buClrTx/>
            </a:pP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1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M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2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P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C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  <a:p>
            <a:pPr marL="8659" marR="9092" defTabSz="623438">
              <a:lnSpc>
                <a:spcPts val="716"/>
              </a:lnSpc>
              <a:spcBef>
                <a:spcPts val="17"/>
              </a:spcBef>
              <a:buClrTx/>
            </a:pPr>
            <a:r>
              <a:rPr sz="580" kern="1200" spc="51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What</a:t>
            </a:r>
            <a:r>
              <a:rPr sz="580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positive</a:t>
            </a:r>
            <a:r>
              <a:rPr sz="580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impacts</a:t>
            </a:r>
            <a:r>
              <a:rPr sz="580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27">
                <a:solidFill>
                  <a:prstClr val="black"/>
                </a:solidFill>
                <a:latin typeface="Tahoma"/>
                <a:ea typeface="+mn-ea"/>
                <a:cs typeface="Tahoma"/>
              </a:rPr>
              <a:t>on</a:t>
            </a:r>
            <a:r>
              <a:rPr sz="580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equity/inclusion</a:t>
            </a:r>
            <a:r>
              <a:rPr sz="580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24">
                <a:solidFill>
                  <a:prstClr val="black"/>
                </a:solidFill>
                <a:latin typeface="Tahoma"/>
                <a:ea typeface="+mn-ea"/>
                <a:cs typeface="Tahoma"/>
              </a:rPr>
              <a:t>may</a:t>
            </a:r>
            <a:r>
              <a:rPr sz="580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result </a:t>
            </a:r>
            <a:r>
              <a:rPr sz="580" kern="1200" spc="-17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from</a:t>
            </a:r>
            <a:r>
              <a:rPr sz="580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this</a:t>
            </a:r>
            <a:r>
              <a:rPr sz="580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work?</a:t>
            </a:r>
            <a:endParaRPr sz="580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8659" marR="3464" defTabSz="623438">
              <a:lnSpc>
                <a:spcPts val="716"/>
              </a:lnSpc>
              <a:buClrTx/>
            </a:pPr>
            <a:r>
              <a:rPr sz="580" kern="1200" spc="51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Which</a:t>
            </a:r>
            <a:r>
              <a:rPr sz="580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racial/ethnic</a:t>
            </a:r>
            <a:r>
              <a:rPr sz="580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groups</a:t>
            </a:r>
            <a:r>
              <a:rPr sz="580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24">
                <a:solidFill>
                  <a:prstClr val="black"/>
                </a:solidFill>
                <a:latin typeface="Tahoma"/>
                <a:ea typeface="+mn-ea"/>
                <a:cs typeface="Tahoma"/>
              </a:rPr>
              <a:t>may</a:t>
            </a:r>
            <a:r>
              <a:rPr sz="580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benefit?</a:t>
            </a:r>
            <a:r>
              <a:rPr sz="580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51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Which</a:t>
            </a:r>
            <a:r>
              <a:rPr sz="580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other </a:t>
            </a:r>
            <a:r>
              <a:rPr sz="580" kern="1200" spc="-17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identities</a:t>
            </a:r>
            <a:r>
              <a:rPr sz="580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24">
                <a:solidFill>
                  <a:prstClr val="black"/>
                </a:solidFill>
                <a:latin typeface="Tahoma"/>
                <a:ea typeface="+mn-ea"/>
                <a:cs typeface="Tahoma"/>
              </a:rPr>
              <a:t>may</a:t>
            </a:r>
            <a:r>
              <a:rPr sz="580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benefit?</a:t>
            </a:r>
            <a:endParaRPr sz="580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8659" marR="187464" defTabSz="623438">
              <a:lnSpc>
                <a:spcPts val="716"/>
              </a:lnSpc>
              <a:buClrTx/>
            </a:pPr>
            <a:r>
              <a:rPr sz="580" kern="1200" spc="5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Are</a:t>
            </a:r>
            <a:r>
              <a:rPr sz="580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there</a:t>
            </a:r>
            <a:r>
              <a:rPr sz="580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additional</a:t>
            </a:r>
            <a:r>
              <a:rPr sz="580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ways</a:t>
            </a:r>
            <a:r>
              <a:rPr sz="580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to</a:t>
            </a:r>
            <a:r>
              <a:rPr sz="580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maximize</a:t>
            </a:r>
            <a:r>
              <a:rPr sz="580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equitable </a:t>
            </a:r>
            <a:r>
              <a:rPr sz="580" kern="1200" spc="-17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580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opportunities/impacts?</a:t>
            </a:r>
            <a:endParaRPr sz="580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724396" y="2454243"/>
            <a:ext cx="253278" cy="246784"/>
            <a:chOff x="4109713" y="3599556"/>
            <a:chExt cx="371475" cy="361950"/>
          </a:xfrm>
        </p:grpSpPr>
        <p:sp>
          <p:nvSpPr>
            <p:cNvPr id="58" name="object 58"/>
            <p:cNvSpPr/>
            <p:nvPr/>
          </p:nvSpPr>
          <p:spPr>
            <a:xfrm>
              <a:off x="4109713" y="3599556"/>
              <a:ext cx="371475" cy="361950"/>
            </a:xfrm>
            <a:custGeom>
              <a:rect l="l" t="t" r="r" b="b"/>
              <a:pathLst>
                <a:path w="371475" h="361950">
                  <a:moveTo>
                    <a:pt x="371475" y="0"/>
                  </a:moveTo>
                  <a:lnTo>
                    <a:pt x="0" y="0"/>
                  </a:lnTo>
                  <a:lnTo>
                    <a:pt x="0" y="361872"/>
                  </a:lnTo>
                  <a:lnTo>
                    <a:pt x="371475" y="361872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7BAA99"/>
            </a:solidFill>
          </p:spPr>
          <p:txBody>
            <a:bodyPr wrap="square" lIns="0" tIns="0" rIns="0" bIns="0" rtlCol="0"/>
            <a:lstStyle/>
            <a:p>
              <a:pPr defTabSz="623438">
                <a:buClrTx/>
              </a:pPr>
              <a:endParaRPr sz="1227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270819" y="3711017"/>
              <a:ext cx="60960" cy="165100"/>
            </a:xfrm>
            <a:custGeom>
              <a:rect l="l" t="t" r="r" b="b"/>
              <a:pathLst>
                <a:path w="60960" h="165100">
                  <a:moveTo>
                    <a:pt x="60935" y="0"/>
                  </a:moveTo>
                  <a:lnTo>
                    <a:pt x="0" y="0"/>
                  </a:lnTo>
                  <a:lnTo>
                    <a:pt x="0" y="23971"/>
                  </a:lnTo>
                  <a:lnTo>
                    <a:pt x="36292" y="23971"/>
                  </a:lnTo>
                  <a:lnTo>
                    <a:pt x="11649" y="164660"/>
                  </a:lnTo>
                  <a:lnTo>
                    <a:pt x="36741" y="164660"/>
                  </a:lnTo>
                  <a:lnTo>
                    <a:pt x="60935" y="24194"/>
                  </a:lnTo>
                  <a:lnTo>
                    <a:pt x="60935" y="0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pPr defTabSz="623438">
                <a:buClrTx/>
              </a:pPr>
              <a:endParaRPr sz="1227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125465" y="3416134"/>
            <a:ext cx="694892" cy="149884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defTabSz="623438">
              <a:spcBef>
                <a:spcPts val="65"/>
              </a:spcBef>
              <a:buClrTx/>
            </a:pP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X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1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M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G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125465" y="3533032"/>
            <a:ext cx="970684" cy="149884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defTabSz="623438">
              <a:spcBef>
                <a:spcPts val="65"/>
              </a:spcBef>
              <a:buClrTx/>
            </a:pP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1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M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2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P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R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O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V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1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M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724396" y="3423014"/>
            <a:ext cx="253278" cy="246784"/>
            <a:chOff x="4109713" y="5020420"/>
            <a:chExt cx="371475" cy="361950"/>
          </a:xfrm>
        </p:grpSpPr>
        <p:sp>
          <p:nvSpPr>
            <p:cNvPr id="63" name="object 63"/>
            <p:cNvSpPr/>
            <p:nvPr/>
          </p:nvSpPr>
          <p:spPr>
            <a:xfrm>
              <a:off x="4109713" y="5020420"/>
              <a:ext cx="371475" cy="361950"/>
            </a:xfrm>
            <a:custGeom>
              <a:rect l="l" t="t" r="r" b="b"/>
              <a:pathLst>
                <a:path w="371475" h="361950">
                  <a:moveTo>
                    <a:pt x="371475" y="0"/>
                  </a:moveTo>
                  <a:lnTo>
                    <a:pt x="0" y="0"/>
                  </a:lnTo>
                  <a:lnTo>
                    <a:pt x="0" y="361872"/>
                  </a:lnTo>
                  <a:lnTo>
                    <a:pt x="371475" y="361872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7BAA99"/>
            </a:solidFill>
          </p:spPr>
          <p:txBody>
            <a:bodyPr wrap="square" lIns="0" tIns="0" rIns="0" bIns="0" rtlCol="0"/>
            <a:lstStyle/>
            <a:p>
              <a:pPr defTabSz="623438">
                <a:buClrTx/>
              </a:pPr>
              <a:endParaRPr sz="1227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4" name="object 6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260437" y="5130091"/>
              <a:ext cx="64482" cy="168244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5125465" y="4505691"/>
            <a:ext cx="1444336" cy="149884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defTabSz="623438">
              <a:spcBef>
                <a:spcPts val="65"/>
              </a:spcBef>
              <a:buClrTx/>
            </a:pP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U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R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G</a:t>
            </a:r>
            <a:r>
              <a:rPr sz="920" b="1" kern="120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 </a:t>
            </a:r>
            <a:r>
              <a:rPr sz="920" b="1" kern="1200" spc="-102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V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B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L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Y</a:t>
            </a:r>
            <a:r>
              <a:rPr sz="920" b="1" kern="120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 </a:t>
            </a:r>
            <a:r>
              <a:rPr sz="920" b="1" kern="1200" spc="-102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&amp;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073882" y="4582853"/>
            <a:ext cx="1918855" cy="895426"/>
          </a:xfrm>
          <a:prstGeom prst="rect">
            <a:avLst/>
          </a:prstGeom>
        </p:spPr>
        <p:txBody>
          <a:bodyPr vert="horz" wrap="square" lIns="0" tIns="48058" rIns="0" bIns="0" rtlCol="0">
            <a:spAutoFit/>
          </a:bodyPr>
          <a:lstStyle/>
          <a:p>
            <a:pPr marL="60179" defTabSz="623438">
              <a:spcBef>
                <a:spcPts val="378"/>
              </a:spcBef>
              <a:buClrTx/>
            </a:pP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U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B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L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Y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  <a:p>
            <a:pPr marL="8659" marR="53252" defTabSz="623438">
              <a:lnSpc>
                <a:spcPct val="104200"/>
              </a:lnSpc>
              <a:spcBef>
                <a:spcPts val="215"/>
              </a:spcBef>
              <a:buClrTx/>
            </a:pP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Is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the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51">
                <a:solidFill>
                  <a:prstClr val="black"/>
                </a:solidFill>
                <a:latin typeface="Tahoma"/>
                <a:ea typeface="+mn-ea"/>
                <a:cs typeface="Tahoma"/>
              </a:rPr>
              <a:t>work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realistic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(i.e.,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funded,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equipped</a:t>
            </a:r>
            <a:r>
              <a:rPr sz="614" kern="120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with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mechanisms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to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support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the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success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of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work)?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8659" marR="3464" defTabSz="623438">
              <a:lnSpc>
                <a:spcPct val="104200"/>
              </a:lnSpc>
              <a:buClrTx/>
            </a:pPr>
            <a:r>
              <a:rPr sz="614" kern="1200" spc="58">
                <a:solidFill>
                  <a:prstClr val="black"/>
                </a:solidFill>
                <a:latin typeface="Tahoma"/>
                <a:ea typeface="+mn-ea"/>
                <a:cs typeface="Tahoma"/>
              </a:rPr>
              <a:t>Are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there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techniques to ensure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ongoing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strategies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which support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the </a:t>
            </a:r>
            <a:r>
              <a:rPr sz="614" kern="1200" spc="51">
                <a:solidFill>
                  <a:prstClr val="black"/>
                </a:solidFill>
                <a:latin typeface="Tahoma"/>
                <a:ea typeface="+mn-ea"/>
                <a:cs typeface="Tahoma"/>
              </a:rPr>
              <a:t>work 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(i.e.,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Ongoing </a:t>
            </a:r>
            <a:r>
              <a:rPr sz="614" kern="1200" spc="-18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data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collection,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public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reporting,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participation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of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affected groups/individuals, public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accountability)?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4724396" y="4512570"/>
            <a:ext cx="253278" cy="246784"/>
            <a:chOff x="4109713" y="6618436"/>
            <a:chExt cx="371475" cy="361950"/>
          </a:xfrm>
        </p:grpSpPr>
        <p:sp>
          <p:nvSpPr>
            <p:cNvPr id="68" name="object 68"/>
            <p:cNvSpPr/>
            <p:nvPr/>
          </p:nvSpPr>
          <p:spPr>
            <a:xfrm>
              <a:off x="4109713" y="6618436"/>
              <a:ext cx="371475" cy="361950"/>
            </a:xfrm>
            <a:custGeom>
              <a:rect l="l" t="t" r="r" b="b"/>
              <a:pathLst>
                <a:path w="371475" h="361950">
                  <a:moveTo>
                    <a:pt x="371475" y="0"/>
                  </a:moveTo>
                  <a:lnTo>
                    <a:pt x="0" y="0"/>
                  </a:lnTo>
                  <a:lnTo>
                    <a:pt x="0" y="361872"/>
                  </a:lnTo>
                  <a:lnTo>
                    <a:pt x="371475" y="361872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7BAA99"/>
            </a:solidFill>
          </p:spPr>
          <p:txBody>
            <a:bodyPr wrap="square" lIns="0" tIns="0" rIns="0" bIns="0" rtlCol="0"/>
            <a:lstStyle/>
            <a:p>
              <a:pPr defTabSz="623438">
                <a:buClrTx/>
              </a:pPr>
              <a:endParaRPr sz="1227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4260717" y="6728106"/>
              <a:ext cx="63500" cy="168275"/>
            </a:xfrm>
            <a:custGeom>
              <a:rect l="l" t="t" r="r" b="b"/>
              <a:pathLst>
                <a:path w="63500" h="168275">
                  <a:moveTo>
                    <a:pt x="24194" y="118958"/>
                  </a:moveTo>
                  <a:lnTo>
                    <a:pt x="0" y="118958"/>
                  </a:lnTo>
                  <a:lnTo>
                    <a:pt x="109" y="140017"/>
                  </a:lnTo>
                  <a:lnTo>
                    <a:pt x="31587" y="168244"/>
                  </a:lnTo>
                  <a:lnTo>
                    <a:pt x="41651" y="167029"/>
                  </a:lnTo>
                  <a:lnTo>
                    <a:pt x="49258" y="163736"/>
                  </a:lnTo>
                  <a:lnTo>
                    <a:pt x="54806" y="158888"/>
                  </a:lnTo>
                  <a:lnTo>
                    <a:pt x="58695" y="153010"/>
                  </a:lnTo>
                  <a:lnTo>
                    <a:pt x="61769" y="147186"/>
                  </a:lnTo>
                  <a:lnTo>
                    <a:pt x="28003" y="147186"/>
                  </a:lnTo>
                  <a:lnTo>
                    <a:pt x="26211" y="145618"/>
                  </a:lnTo>
                  <a:lnTo>
                    <a:pt x="24419" y="137105"/>
                  </a:lnTo>
                  <a:lnTo>
                    <a:pt x="24194" y="129936"/>
                  </a:lnTo>
                  <a:lnTo>
                    <a:pt x="24194" y="118958"/>
                  </a:lnTo>
                  <a:close/>
                </a:path>
                <a:path w="63500" h="168275">
                  <a:moveTo>
                    <a:pt x="63176" y="98347"/>
                  </a:moveTo>
                  <a:lnTo>
                    <a:pt x="38981" y="98347"/>
                  </a:lnTo>
                  <a:lnTo>
                    <a:pt x="38981" y="135536"/>
                  </a:lnTo>
                  <a:lnTo>
                    <a:pt x="38533" y="140017"/>
                  </a:lnTo>
                  <a:lnTo>
                    <a:pt x="37636" y="142929"/>
                  </a:lnTo>
                  <a:lnTo>
                    <a:pt x="36516" y="145841"/>
                  </a:lnTo>
                  <a:lnTo>
                    <a:pt x="34500" y="147186"/>
                  </a:lnTo>
                  <a:lnTo>
                    <a:pt x="61769" y="147186"/>
                  </a:lnTo>
                  <a:lnTo>
                    <a:pt x="62951" y="144946"/>
                  </a:lnTo>
                  <a:lnTo>
                    <a:pt x="63066" y="140017"/>
                  </a:lnTo>
                  <a:lnTo>
                    <a:pt x="63176" y="98347"/>
                  </a:lnTo>
                  <a:close/>
                </a:path>
                <a:path w="63500" h="168275">
                  <a:moveTo>
                    <a:pt x="31587" y="0"/>
                  </a:moveTo>
                  <a:lnTo>
                    <a:pt x="448" y="22851"/>
                  </a:lnTo>
                  <a:lnTo>
                    <a:pt x="0" y="31812"/>
                  </a:lnTo>
                  <a:lnTo>
                    <a:pt x="0" y="72137"/>
                  </a:lnTo>
                  <a:lnTo>
                    <a:pt x="26883" y="102381"/>
                  </a:lnTo>
                  <a:lnTo>
                    <a:pt x="31140" y="102381"/>
                  </a:lnTo>
                  <a:lnTo>
                    <a:pt x="34724" y="100812"/>
                  </a:lnTo>
                  <a:lnTo>
                    <a:pt x="38981" y="98347"/>
                  </a:lnTo>
                  <a:lnTo>
                    <a:pt x="63176" y="98347"/>
                  </a:lnTo>
                  <a:lnTo>
                    <a:pt x="63176" y="83562"/>
                  </a:lnTo>
                  <a:lnTo>
                    <a:pt x="26435" y="83562"/>
                  </a:lnTo>
                  <a:lnTo>
                    <a:pt x="24194" y="78185"/>
                  </a:lnTo>
                  <a:lnTo>
                    <a:pt x="24194" y="26435"/>
                  </a:lnTo>
                  <a:lnTo>
                    <a:pt x="26435" y="21057"/>
                  </a:lnTo>
                  <a:lnTo>
                    <a:pt x="61781" y="21057"/>
                  </a:lnTo>
                  <a:lnTo>
                    <a:pt x="58470" y="14785"/>
                  </a:lnTo>
                  <a:lnTo>
                    <a:pt x="54522" y="9167"/>
                  </a:lnTo>
                  <a:lnTo>
                    <a:pt x="48893" y="4452"/>
                  </a:lnTo>
                  <a:lnTo>
                    <a:pt x="41332" y="1207"/>
                  </a:lnTo>
                  <a:lnTo>
                    <a:pt x="31587" y="0"/>
                  </a:lnTo>
                  <a:close/>
                </a:path>
                <a:path w="63500" h="168275">
                  <a:moveTo>
                    <a:pt x="61781" y="21057"/>
                  </a:moveTo>
                  <a:lnTo>
                    <a:pt x="37188" y="21057"/>
                  </a:lnTo>
                  <a:lnTo>
                    <a:pt x="38981" y="26435"/>
                  </a:lnTo>
                  <a:lnTo>
                    <a:pt x="38858" y="78185"/>
                  </a:lnTo>
                  <a:lnTo>
                    <a:pt x="38756" y="79305"/>
                  </a:lnTo>
                  <a:lnTo>
                    <a:pt x="36741" y="83562"/>
                  </a:lnTo>
                  <a:lnTo>
                    <a:pt x="63176" y="83562"/>
                  </a:lnTo>
                  <a:lnTo>
                    <a:pt x="63176" y="31812"/>
                  </a:lnTo>
                  <a:lnTo>
                    <a:pt x="62727" y="22851"/>
                  </a:lnTo>
                  <a:lnTo>
                    <a:pt x="61781" y="21057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pPr defTabSz="623438">
                <a:buClrTx/>
              </a:pPr>
              <a:endParaRPr sz="1227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5125465" y="5645553"/>
            <a:ext cx="1401041" cy="149884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defTabSz="623438">
              <a:spcBef>
                <a:spcPts val="65"/>
              </a:spcBef>
              <a:buClrTx/>
            </a:pP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D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F </a:t>
            </a:r>
            <a:r>
              <a:rPr sz="920" b="1" kern="1200" spc="-5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Y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G</a:t>
            </a:r>
            <a:r>
              <a:rPr sz="920" b="1" kern="120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 </a:t>
            </a:r>
            <a:r>
              <a:rPr sz="920" b="1" kern="1200" spc="-102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U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C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C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9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E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058808" y="5762451"/>
            <a:ext cx="2027959" cy="906501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74899" defTabSz="623438">
              <a:spcBef>
                <a:spcPts val="65"/>
              </a:spcBef>
              <a:buClrTx/>
            </a:pP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N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D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I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2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C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4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A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T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51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O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7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R</a:t>
            </a:r>
            <a:r>
              <a:rPr sz="920" b="1" kern="1200" spc="-65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sz="920" b="1" kern="1200" spc="-34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S</a:t>
            </a:r>
            <a:endParaRPr sz="920" kern="120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  <a:p>
            <a:pPr marL="8659" marR="243747" defTabSz="623438">
              <a:lnSpc>
                <a:spcPct val="104200"/>
              </a:lnSpc>
              <a:spcBef>
                <a:spcPts val="569"/>
              </a:spcBef>
              <a:buClrTx/>
            </a:pPr>
            <a:r>
              <a:rPr sz="614" kern="1200" spc="5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What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are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the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success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indicators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and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progress </a:t>
            </a:r>
            <a:r>
              <a:rPr sz="614" kern="1200" spc="-18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benchmarks?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8659" marR="309554" defTabSz="623438">
              <a:lnSpc>
                <a:spcPct val="104200"/>
              </a:lnSpc>
              <a:buClrTx/>
            </a:pPr>
            <a:r>
              <a:rPr sz="614" kern="1200" spc="61">
                <a:solidFill>
                  <a:prstClr val="black"/>
                </a:solidFill>
                <a:latin typeface="Tahoma"/>
                <a:ea typeface="+mn-ea"/>
                <a:cs typeface="Tahoma"/>
              </a:rPr>
              <a:t>How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will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impacts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on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equity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and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inclusion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be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documented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and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evaluated?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8659" marR="3464" defTabSz="623438">
              <a:lnSpc>
                <a:spcPct val="104200"/>
              </a:lnSpc>
              <a:buClrTx/>
            </a:pPr>
            <a:r>
              <a:rPr sz="614" kern="1200" spc="61">
                <a:solidFill>
                  <a:prstClr val="black"/>
                </a:solidFill>
                <a:latin typeface="Tahoma"/>
                <a:ea typeface="+mn-ea"/>
                <a:cs typeface="Tahoma"/>
              </a:rPr>
              <a:t>How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will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ongoing engagement of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affected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 groups/individuals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be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assessed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(i.e.,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level,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diversity,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4">
                <a:solidFill>
                  <a:prstClr val="black"/>
                </a:solidFill>
                <a:latin typeface="Tahoma"/>
                <a:ea typeface="+mn-ea"/>
                <a:cs typeface="Tahoma"/>
              </a:rPr>
              <a:t>quality)?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724396" y="5652433"/>
            <a:ext cx="253278" cy="246784"/>
            <a:chOff x="4109713" y="8290235"/>
            <a:chExt cx="371475" cy="361950"/>
          </a:xfrm>
        </p:grpSpPr>
        <p:sp>
          <p:nvSpPr>
            <p:cNvPr id="73" name="object 73"/>
            <p:cNvSpPr/>
            <p:nvPr/>
          </p:nvSpPr>
          <p:spPr>
            <a:xfrm>
              <a:off x="4109713" y="8290235"/>
              <a:ext cx="371475" cy="361950"/>
            </a:xfrm>
            <a:custGeom>
              <a:rect l="l" t="t" r="r" b="b"/>
              <a:pathLst>
                <a:path w="371475" h="361950">
                  <a:moveTo>
                    <a:pt x="371475" y="0"/>
                  </a:moveTo>
                  <a:lnTo>
                    <a:pt x="0" y="0"/>
                  </a:lnTo>
                  <a:lnTo>
                    <a:pt x="0" y="361872"/>
                  </a:lnTo>
                  <a:lnTo>
                    <a:pt x="371475" y="361872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7BAA99"/>
            </a:solidFill>
          </p:spPr>
          <p:txBody>
            <a:bodyPr wrap="square" lIns="0" tIns="0" rIns="0" bIns="0" rtlCol="0"/>
            <a:lstStyle/>
            <a:p>
              <a:pPr defTabSz="623438">
                <a:buClrTx/>
              </a:pPr>
              <a:endParaRPr sz="1227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" name="object 7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229748" y="8399905"/>
              <a:ext cx="121107" cy="168244"/>
            </a:xfrm>
            <a:prstGeom prst="rect">
              <a:avLst/>
            </a:prstGeom>
          </p:spPr>
        </p:pic>
      </p:grpSp>
      <p:sp>
        <p:nvSpPr>
          <p:cNvPr id="75" name="object 75"/>
          <p:cNvSpPr/>
          <p:nvPr/>
        </p:nvSpPr>
        <p:spPr>
          <a:xfrm>
            <a:off x="4983301" y="3759683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3"/>
                </a:lnTo>
                <a:lnTo>
                  <a:pt x="0" y="16523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5" y="483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073882" y="3708616"/>
            <a:ext cx="1943100" cy="589684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marR="336397" defTabSz="623438">
              <a:lnSpc>
                <a:spcPct val="104200"/>
              </a:lnSpc>
              <a:spcBef>
                <a:spcPts val="65"/>
              </a:spcBef>
              <a:buClrTx/>
            </a:pPr>
            <a:r>
              <a:rPr sz="614" kern="1200" spc="58">
                <a:solidFill>
                  <a:prstClr val="black"/>
                </a:solidFill>
                <a:latin typeface="Tahoma"/>
                <a:ea typeface="+mn-ea"/>
                <a:cs typeface="Tahoma"/>
              </a:rPr>
              <a:t>Are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there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different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ways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to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reduce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racial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disparities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and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advance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racial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equity?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8659" marR="3464" defTabSz="623438">
              <a:lnSpc>
                <a:spcPct val="104200"/>
              </a:lnSpc>
              <a:buClrTx/>
            </a:pPr>
            <a:r>
              <a:rPr sz="614" kern="1200" spc="58">
                <a:solidFill>
                  <a:prstClr val="black"/>
                </a:solidFill>
                <a:latin typeface="Tahoma"/>
                <a:ea typeface="+mn-ea"/>
                <a:cs typeface="Tahoma"/>
              </a:rPr>
              <a:t>Are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there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different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ways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to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reduce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disparities</a:t>
            </a:r>
            <a:r>
              <a:rPr sz="614" kern="1200" spc="-3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for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8">
                <a:solidFill>
                  <a:prstClr val="black"/>
                </a:solidFill>
                <a:latin typeface="Tahoma"/>
                <a:ea typeface="+mn-ea"/>
                <a:cs typeface="Tahoma"/>
              </a:rPr>
              <a:t>other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affected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groups/individuals?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  <a:p>
            <a:pPr marL="8659" marR="107803" defTabSz="623438">
              <a:lnSpc>
                <a:spcPct val="104200"/>
              </a:lnSpc>
              <a:buClrTx/>
            </a:pPr>
            <a:r>
              <a:rPr sz="614" kern="1200" spc="58">
                <a:solidFill>
                  <a:prstClr val="black"/>
                </a:solidFill>
                <a:latin typeface="Tahoma"/>
                <a:ea typeface="+mn-ea"/>
                <a:cs typeface="Tahoma"/>
              </a:rPr>
              <a:t>What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parts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could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be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revised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to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ensure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positive </a:t>
            </a:r>
            <a:r>
              <a:rPr sz="614" kern="1200" spc="-181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1">
                <a:solidFill>
                  <a:prstClr val="black"/>
                </a:solidFill>
                <a:latin typeface="Tahoma"/>
                <a:ea typeface="+mn-ea"/>
                <a:cs typeface="Tahoma"/>
              </a:rPr>
              <a:t>impacts</a:t>
            </a:r>
            <a:r>
              <a:rPr sz="614" kern="1200" spc="-10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on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44">
                <a:solidFill>
                  <a:prstClr val="black"/>
                </a:solidFill>
                <a:latin typeface="Tahoma"/>
                <a:ea typeface="+mn-ea"/>
                <a:cs typeface="Tahoma"/>
              </a:rPr>
              <a:t>equity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1">
                <a:solidFill>
                  <a:prstClr val="black"/>
                </a:solidFill>
                <a:latin typeface="Tahoma"/>
                <a:ea typeface="+mn-ea"/>
                <a:cs typeface="Tahoma"/>
              </a:rPr>
              <a:t>and</a:t>
            </a:r>
            <a:r>
              <a:rPr sz="614" kern="1200" spc="-7">
                <a:solidFill>
                  <a:prstClr val="black"/>
                </a:solidFill>
                <a:latin typeface="Tahoma"/>
                <a:ea typeface="+mn-ea"/>
                <a:cs typeface="Tahoma"/>
              </a:rPr>
              <a:t> </a:t>
            </a:r>
            <a:r>
              <a:rPr sz="614" kern="1200" spc="37">
                <a:solidFill>
                  <a:prstClr val="black"/>
                </a:solidFill>
                <a:latin typeface="Tahoma"/>
                <a:ea typeface="+mn-ea"/>
                <a:cs typeface="Tahoma"/>
              </a:rPr>
              <a:t>inclusion?</a:t>
            </a:r>
            <a:endParaRPr sz="614" kern="120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983301" y="3954512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3"/>
                </a:lnTo>
                <a:lnTo>
                  <a:pt x="0" y="16523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5" y="483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983301" y="4149342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3"/>
                </a:lnTo>
                <a:lnTo>
                  <a:pt x="0" y="16523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5" y="483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983301" y="4841468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2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2"/>
                </a:lnTo>
                <a:lnTo>
                  <a:pt x="24005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983301" y="5036297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2"/>
                </a:lnTo>
                <a:lnTo>
                  <a:pt x="0" y="16522"/>
                </a:lnTo>
                <a:lnTo>
                  <a:pt x="0" y="21576"/>
                </a:lnTo>
                <a:lnTo>
                  <a:pt x="16523" y="38098"/>
                </a:lnTo>
                <a:lnTo>
                  <a:pt x="21576" y="38098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2"/>
                </a:lnTo>
                <a:lnTo>
                  <a:pt x="24005" y="482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968226" y="6026078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3"/>
                </a:lnTo>
                <a:lnTo>
                  <a:pt x="0" y="16523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5" y="483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968226" y="6220907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3"/>
                </a:lnTo>
                <a:lnTo>
                  <a:pt x="0" y="16523"/>
                </a:lnTo>
                <a:lnTo>
                  <a:pt x="0" y="21576"/>
                </a:lnTo>
                <a:lnTo>
                  <a:pt x="16523" y="38099"/>
                </a:lnTo>
                <a:lnTo>
                  <a:pt x="21576" y="38099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5" y="483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968226" y="6415737"/>
            <a:ext cx="25977" cy="25977"/>
          </a:xfrm>
          <a:custGeom>
            <a:rect l="l" t="t" r="r" b="b"/>
            <a:pathLst>
              <a:path w="38100" h="38100">
                <a:moveTo>
                  <a:pt x="21576" y="0"/>
                </a:moveTo>
                <a:lnTo>
                  <a:pt x="16523" y="0"/>
                </a:lnTo>
                <a:lnTo>
                  <a:pt x="14093" y="483"/>
                </a:lnTo>
                <a:lnTo>
                  <a:pt x="0" y="16523"/>
                </a:lnTo>
                <a:lnTo>
                  <a:pt x="0" y="21576"/>
                </a:lnTo>
                <a:lnTo>
                  <a:pt x="16523" y="38100"/>
                </a:lnTo>
                <a:lnTo>
                  <a:pt x="21576" y="38100"/>
                </a:lnTo>
                <a:lnTo>
                  <a:pt x="38100" y="21576"/>
                </a:lnTo>
                <a:lnTo>
                  <a:pt x="38100" y="19050"/>
                </a:lnTo>
                <a:lnTo>
                  <a:pt x="38100" y="16523"/>
                </a:lnTo>
                <a:lnTo>
                  <a:pt x="24005" y="483"/>
                </a:lnTo>
                <a:lnTo>
                  <a:pt x="21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>
              <a:buClrTx/>
            </a:pPr>
            <a:endParaRPr sz="1227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053743" y="6547895"/>
            <a:ext cx="1246475" cy="172670"/>
          </a:xfrm>
          <a:prstGeom prst="rect">
            <a:avLst/>
          </a:prstGeom>
        </p:spPr>
        <p:txBody>
          <a:bodyPr vert="horz" wrap="square" lIns="0" tIns="7360" rIns="0" bIns="0" rtlCol="0">
            <a:spAutoFit/>
          </a:bodyPr>
          <a:lstStyle/>
          <a:p>
            <a:pPr marL="8659" marR="3464" defTabSz="623438">
              <a:lnSpc>
                <a:spcPct val="101600"/>
              </a:lnSpc>
              <a:spcBef>
                <a:spcPts val="58"/>
              </a:spcBef>
              <a:buClrTx/>
            </a:pPr>
            <a:r>
              <a:rPr sz="545" i="1" kern="1200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R</a:t>
            </a:r>
            <a:r>
              <a:rPr sz="545" i="1" kern="1200" spc="-3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a</a:t>
            </a:r>
            <a:r>
              <a:rPr sz="545" i="1" kern="1200" spc="-17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c</a:t>
            </a:r>
            <a:r>
              <a:rPr sz="545" i="1" kern="1200" spc="-3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i</a:t>
            </a:r>
            <a:r>
              <a:rPr sz="545" i="1" kern="1200" spc="-3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a</a:t>
            </a:r>
            <a:r>
              <a:rPr sz="545" i="1" kern="1200" spc="-31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l</a:t>
            </a:r>
            <a:r>
              <a:rPr sz="545" i="1" kern="1200" spc="-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 </a:t>
            </a:r>
            <a:r>
              <a:rPr sz="545" i="1" kern="1200" spc="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E</a:t>
            </a:r>
            <a:r>
              <a:rPr sz="545" i="1" kern="1200" spc="-3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q</a:t>
            </a:r>
            <a:r>
              <a:rPr sz="545" i="1" kern="1200" spc="-31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u</a:t>
            </a:r>
            <a:r>
              <a:rPr sz="545" i="1" kern="1200" spc="-3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i</a:t>
            </a:r>
            <a:r>
              <a:rPr sz="545" i="1" kern="1200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t</a:t>
            </a:r>
            <a:r>
              <a:rPr sz="545" i="1" kern="1200" spc="-41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y</a:t>
            </a:r>
            <a:r>
              <a:rPr sz="545" i="1" kern="1200" spc="-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 </a:t>
            </a:r>
            <a:r>
              <a:rPr sz="545" i="1" kern="1200" spc="20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I</a:t>
            </a:r>
            <a:r>
              <a:rPr sz="545" i="1" kern="1200" spc="-61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m</a:t>
            </a:r>
            <a:r>
              <a:rPr sz="545" i="1" kern="1200" spc="-27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p</a:t>
            </a:r>
            <a:r>
              <a:rPr sz="545" i="1" kern="1200" spc="-3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a</a:t>
            </a:r>
            <a:r>
              <a:rPr sz="545" i="1" kern="1200" spc="-17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c</a:t>
            </a:r>
            <a:r>
              <a:rPr sz="545" i="1" kern="1200" spc="-2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t</a:t>
            </a:r>
            <a:r>
              <a:rPr sz="545" i="1" kern="1200" spc="-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 A</a:t>
            </a:r>
            <a:r>
              <a:rPr sz="545" i="1" kern="1200" spc="-31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ss</a:t>
            </a:r>
            <a:r>
              <a:rPr sz="545" i="1" kern="1200" spc="-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e</a:t>
            </a:r>
            <a:r>
              <a:rPr sz="545" i="1" kern="1200" spc="-31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ss</a:t>
            </a:r>
            <a:r>
              <a:rPr sz="545" i="1" kern="1200" spc="-61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m</a:t>
            </a:r>
            <a:r>
              <a:rPr sz="545" i="1" kern="1200" spc="-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e</a:t>
            </a:r>
            <a:r>
              <a:rPr sz="545" i="1" kern="1200" spc="-31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n</a:t>
            </a:r>
            <a:r>
              <a:rPr sz="545" i="1" kern="1200" spc="-2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t</a:t>
            </a:r>
            <a:r>
              <a:rPr sz="545" i="1" kern="1200" spc="-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 </a:t>
            </a:r>
            <a:r>
              <a:rPr sz="545" i="1" kern="1200" spc="7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G</a:t>
            </a:r>
            <a:r>
              <a:rPr sz="545" i="1" kern="1200" spc="-31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u</a:t>
            </a:r>
            <a:r>
              <a:rPr sz="545" i="1" kern="1200" spc="-3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i</a:t>
            </a:r>
            <a:r>
              <a:rPr sz="545" i="1" kern="1200" spc="-2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d</a:t>
            </a:r>
            <a:r>
              <a:rPr sz="545" i="1" kern="1200" spc="-31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e </a:t>
            </a:r>
            <a:r>
              <a:rPr sz="545" i="1" kern="1200" spc="-2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 </a:t>
            </a:r>
            <a:r>
              <a:rPr sz="545" i="1" kern="1200" spc="-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o</a:t>
            </a:r>
            <a:r>
              <a:rPr sz="545" i="1" kern="1200" spc="-48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r</a:t>
            </a:r>
            <a:r>
              <a:rPr sz="545" i="1" kern="1200" spc="-58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g</a:t>
            </a:r>
            <a:r>
              <a:rPr sz="545" i="1" kern="1200" spc="-3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i</a:t>
            </a:r>
            <a:r>
              <a:rPr sz="545" i="1" kern="1200" spc="-31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n</a:t>
            </a:r>
            <a:r>
              <a:rPr sz="545" i="1" kern="1200" spc="-3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i</a:t>
            </a:r>
            <a:r>
              <a:rPr sz="545" i="1" kern="1200" spc="-3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a</a:t>
            </a:r>
            <a:r>
              <a:rPr sz="545" i="1" kern="1200" spc="-7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ll</a:t>
            </a:r>
            <a:r>
              <a:rPr sz="545" i="1" kern="1200" spc="-41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y</a:t>
            </a:r>
            <a:r>
              <a:rPr sz="545" i="1" kern="1200" spc="-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 </a:t>
            </a:r>
            <a:r>
              <a:rPr sz="545" i="1" kern="1200" spc="-2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d</a:t>
            </a:r>
            <a:r>
              <a:rPr sz="545" i="1" kern="1200" spc="-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eve</a:t>
            </a:r>
            <a:r>
              <a:rPr sz="545" i="1" kern="1200" spc="-7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l</a:t>
            </a:r>
            <a:r>
              <a:rPr sz="545" i="1" kern="1200" spc="-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o</a:t>
            </a:r>
            <a:r>
              <a:rPr sz="545" i="1" kern="1200" spc="-27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p</a:t>
            </a:r>
            <a:r>
              <a:rPr sz="545" i="1" kern="1200" spc="-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e</a:t>
            </a:r>
            <a:r>
              <a:rPr sz="545" i="1" kern="1200" spc="-48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d</a:t>
            </a:r>
            <a:r>
              <a:rPr sz="545" i="1" kern="1200" spc="-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 </a:t>
            </a:r>
            <a:r>
              <a:rPr sz="545" i="1" kern="1200" spc="-2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b</a:t>
            </a:r>
            <a:r>
              <a:rPr sz="545" i="1" kern="1200" spc="-41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y</a:t>
            </a:r>
            <a:r>
              <a:rPr sz="545" i="1" kern="1200" spc="-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 </a:t>
            </a:r>
            <a:r>
              <a:rPr sz="545" i="1" kern="1200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R</a:t>
            </a:r>
            <a:r>
              <a:rPr sz="545" i="1" kern="1200" spc="-3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a</a:t>
            </a:r>
            <a:r>
              <a:rPr sz="545" i="1" kern="1200" spc="-17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c</a:t>
            </a:r>
            <a:r>
              <a:rPr sz="545" i="1" kern="1200" spc="-37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e</a:t>
            </a:r>
            <a:r>
              <a:rPr sz="545" i="1" kern="1200" spc="-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 </a:t>
            </a:r>
            <a:r>
              <a:rPr sz="545" i="1" kern="1200" spc="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F</a:t>
            </a:r>
            <a:r>
              <a:rPr sz="545" i="1" kern="1200" spc="-1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o</a:t>
            </a:r>
            <a:r>
              <a:rPr sz="545" i="1" kern="1200" spc="-48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r</a:t>
            </a:r>
            <a:r>
              <a:rPr sz="545" i="1" kern="1200" spc="-17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w</a:t>
            </a:r>
            <a:r>
              <a:rPr sz="545" i="1" kern="1200" spc="-34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a</a:t>
            </a:r>
            <a:r>
              <a:rPr sz="545" i="1" kern="1200" spc="-48">
                <a:solidFill>
                  <a:prstClr val="black"/>
                </a:solidFill>
                <a:latin typeface="Lucida Sans"/>
                <a:ea typeface="+mn-ea"/>
                <a:cs typeface="Lucida Sans"/>
              </a:rPr>
              <a:t>rd</a:t>
            </a:r>
            <a:endParaRPr sz="545" kern="1200">
              <a:solidFill>
                <a:prstClr val="black"/>
              </a:solidFill>
              <a:latin typeface="Lucida Sans"/>
              <a:ea typeface="+mn-ea"/>
              <a:cs typeface="Lucida Sans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8.09.12"/>
  <p:tag name="AS_TITLE" val="Aspose.Slides for .NET 4.0"/>
  <p:tag name="AS_VERSION" val="18.9"/>
</p:tagLst>
</file>

<file path=ppt/theme/theme1.xml><?xml version="1.0" encoding="utf-8"?>
<a:theme xmlns:r="http://schemas.openxmlformats.org/officeDocument/2006/relationships" xmlns:a="http://schemas.openxmlformats.org/drawingml/2006/main" name="Parcel">
  <a:themeElements>
    <a:clrScheme name="Custom 7">
      <a:dk1>
        <a:srgbClr val="30314D"/>
      </a:dk1>
      <a:lt1>
        <a:srgbClr val="FFFFFF"/>
      </a:lt1>
      <a:dk2>
        <a:srgbClr val="30314D"/>
      </a:dk2>
      <a:lt2>
        <a:srgbClr val="FFFFFF"/>
      </a:lt2>
      <a:accent1>
        <a:srgbClr val="2CB9BB"/>
      </a:accent1>
      <a:accent2>
        <a:srgbClr val="00B0F0"/>
      </a:accent2>
      <a:accent3>
        <a:srgbClr val="FDC70A"/>
      </a:accent3>
      <a:accent4>
        <a:srgbClr val="00B0F0"/>
      </a:accent4>
      <a:accent5>
        <a:srgbClr val="BFBFBF"/>
      </a:accent5>
      <a:accent6>
        <a:srgbClr val="6F777D"/>
      </a:accent6>
      <a:hlink>
        <a:srgbClr val="30314D"/>
      </a:hlink>
      <a:folHlink>
        <a:srgbClr val="00000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71</Paragraphs>
  <Slides>8</Slides>
  <Notes>3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Parcel</vt:lpstr>
      <vt:lpstr>IT’S TIME-PUSHING THE ENVELOPE: CENTERING RACIAL JUSTICE IN CIVIL LEGAL AID ADVOCACY</vt:lpstr>
      <vt:lpstr>Slide 2</vt:lpstr>
      <vt:lpstr>Slide 3</vt:lpstr>
      <vt:lpstr>Slide 4</vt:lpstr>
      <vt:lpstr>Slide 5</vt:lpstr>
      <vt:lpstr>Slide 6</vt:lpstr>
      <vt:lpstr>Slide 7</vt:lpstr>
      <vt:lpstr>RACIAL EQUITY IMPACT</vt:lpstr>
    </vt:vector>
  </TitlesOfParts>
  <LinksUpToDate>0</LinksUpToDate>
  <SharedDoc>0</SharedDoc>
  <HyperlinksChanged>0</HyperlinksChanged>
  <Application>Aspose.Slides for .NET</Application>
  <AppVersion>18.0900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ADVANCING EQUITY FROM THE INSIDE OUT</dc:title>
  <cp:lastModifiedBy>Nelson-Davies, Weayonnoh</cp:lastModifiedBy>
  <cp:revision>1</cp:revision>
  <dcterms:created xsi:type="dcterms:W3CDTF">2021-07-22T13:47:34Z</dcterms:created>
  <dcterms:modified xsi:type="dcterms:W3CDTF">2021-07-22T13:47:34Z</dcterms:modified>
</cp:coreProperties>
</file>