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56" r:id="rId2"/>
    <p:sldId id="257" r:id="rId3"/>
    <p:sldId id="261" r:id="rId4"/>
    <p:sldId id="258" r:id="rId5"/>
    <p:sldId id="259" r:id="rId6"/>
    <p:sldId id="260" r:id="rId7"/>
    <p:sldId id="265" r:id="rId8"/>
    <p:sldId id="266" r:id="rId9"/>
    <p:sldId id="263" r:id="rId10"/>
    <p:sldId id="267" r:id="rId11"/>
    <p:sldId id="268" r:id="rId12"/>
    <p:sldId id="269" r:id="rId13"/>
    <p:sldId id="264" r:id="rId14"/>
    <p:sldId id="270" r:id="rId15"/>
  </p:sldIdLst>
  <p:sldSz cx="7620000" cy="5715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Muli" panose="020B0604020202020204" charset="0"/>
      <p:regular r:id="rId22"/>
      <p:bold r:id="rId23"/>
      <p:italic r:id="rId24"/>
      <p:boldItalic r:id="rId25"/>
    </p:embeddedFont>
    <p:embeddedFont>
      <p:font typeface="Poppins" panose="020B060402020202020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vis Andrews" initials="TA" lastIdx="1" clrIdx="0">
    <p:extLst>
      <p:ext uri="{19B8F6BF-5375-455C-9EA6-DF929625EA0E}">
        <p15:presenceInfo xmlns:p15="http://schemas.microsoft.com/office/powerpoint/2012/main" userId="S::Travis.Andrews@columbialegal.org::8514a392-45e2-4fcd-bc11-8d1fb6ff62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3465"/>
  </p:normalViewPr>
  <p:slideViewPr>
    <p:cSldViewPr snapToGrid="0" snapToObjects="1">
      <p:cViewPr varScale="1">
        <p:scale>
          <a:sx n="122" d="100"/>
          <a:sy n="122"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0832C-B7EF-4A7B-A613-6A43AD64835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C7F5199-6366-4C20-ADD1-0A752F1ED5E9}">
      <dgm:prSet phldrT="[Text]"/>
      <dgm:spPr/>
      <dgm:t>
        <a:bodyPr/>
        <a:lstStyle/>
        <a:p>
          <a:r>
            <a:rPr lang="en-US" dirty="0"/>
            <a:t>Community </a:t>
          </a:r>
        </a:p>
        <a:p>
          <a:r>
            <a:rPr lang="en-US" dirty="0"/>
            <a:t>Lawyering (Equity/Anti-</a:t>
          </a:r>
          <a:r>
            <a:rPr lang="en-US" dirty="0" err="1"/>
            <a:t>rasim</a:t>
          </a:r>
          <a:r>
            <a:rPr lang="en-US" dirty="0"/>
            <a:t>)</a:t>
          </a:r>
        </a:p>
      </dgm:t>
    </dgm:pt>
    <dgm:pt modelId="{ACFAA703-3700-4E27-B6BC-6D3D0AF2D611}" type="parTrans" cxnId="{7DB91F4D-987E-4BFB-BD2E-812AB03695E9}">
      <dgm:prSet/>
      <dgm:spPr/>
      <dgm:t>
        <a:bodyPr/>
        <a:lstStyle/>
        <a:p>
          <a:endParaRPr lang="en-US"/>
        </a:p>
      </dgm:t>
    </dgm:pt>
    <dgm:pt modelId="{9CC049C7-6F87-4E77-8EF2-94B7F3F4228E}" type="sibTrans" cxnId="{7DB91F4D-987E-4BFB-BD2E-812AB03695E9}">
      <dgm:prSet/>
      <dgm:spPr/>
      <dgm:t>
        <a:bodyPr/>
        <a:lstStyle/>
        <a:p>
          <a:endParaRPr lang="en-US"/>
        </a:p>
      </dgm:t>
    </dgm:pt>
    <dgm:pt modelId="{4EB7D2F3-207C-4E25-9FF7-A62C91ED7523}">
      <dgm:prSet phldrT="[Text]"/>
      <dgm:spPr/>
      <dgm:t>
        <a:bodyPr/>
        <a:lstStyle/>
        <a:p>
          <a:r>
            <a:rPr lang="en-US" dirty="0"/>
            <a:t>Movement </a:t>
          </a:r>
        </a:p>
        <a:p>
          <a:r>
            <a:rPr lang="en-US" dirty="0"/>
            <a:t>Lawyering (Systemic Lens)</a:t>
          </a:r>
        </a:p>
      </dgm:t>
    </dgm:pt>
    <dgm:pt modelId="{E2334D11-7A74-4644-8A16-879F1418B7E7}" type="parTrans" cxnId="{1FCE508C-351F-471A-9C26-36FD083EF5AC}">
      <dgm:prSet/>
      <dgm:spPr/>
      <dgm:t>
        <a:bodyPr/>
        <a:lstStyle/>
        <a:p>
          <a:endParaRPr lang="en-US"/>
        </a:p>
      </dgm:t>
    </dgm:pt>
    <dgm:pt modelId="{2A1D70CA-11A4-4329-921A-759AF70DD263}" type="sibTrans" cxnId="{1FCE508C-351F-471A-9C26-36FD083EF5AC}">
      <dgm:prSet/>
      <dgm:spPr/>
      <dgm:t>
        <a:bodyPr/>
        <a:lstStyle/>
        <a:p>
          <a:endParaRPr lang="en-US"/>
        </a:p>
      </dgm:t>
    </dgm:pt>
    <dgm:pt modelId="{9CF233B9-90E9-4F1E-A505-271B30A563A1}">
      <dgm:prSet phldrT="[Text]"/>
      <dgm:spPr/>
      <dgm:t>
        <a:bodyPr/>
        <a:lstStyle/>
        <a:p>
          <a:r>
            <a:rPr lang="en-US" dirty="0"/>
            <a:t>#OneCLS Model</a:t>
          </a:r>
        </a:p>
      </dgm:t>
    </dgm:pt>
    <dgm:pt modelId="{A832E6C6-CFA4-4096-AD3A-74DDBAA30194}" type="parTrans" cxnId="{2C09CD78-CAF9-4162-84D1-E1C6D5AC06B1}">
      <dgm:prSet/>
      <dgm:spPr/>
      <dgm:t>
        <a:bodyPr/>
        <a:lstStyle/>
        <a:p>
          <a:endParaRPr lang="en-US"/>
        </a:p>
      </dgm:t>
    </dgm:pt>
    <dgm:pt modelId="{99152358-C601-40D2-945D-84CAB11F455A}" type="sibTrans" cxnId="{2C09CD78-CAF9-4162-84D1-E1C6D5AC06B1}">
      <dgm:prSet/>
      <dgm:spPr/>
      <dgm:t>
        <a:bodyPr/>
        <a:lstStyle/>
        <a:p>
          <a:endParaRPr lang="en-US"/>
        </a:p>
      </dgm:t>
    </dgm:pt>
    <dgm:pt modelId="{9D5A8905-AF52-4CA2-8844-DD36F331DFA1}" type="pres">
      <dgm:prSet presAssocID="{01D0832C-B7EF-4A7B-A613-6A43AD648352}" presName="Name0" presStyleCnt="0">
        <dgm:presLayoutVars>
          <dgm:dir/>
          <dgm:resizeHandles val="exact"/>
        </dgm:presLayoutVars>
      </dgm:prSet>
      <dgm:spPr/>
    </dgm:pt>
    <dgm:pt modelId="{7EC39FE5-4829-466E-A056-7D0FECC55F99}" type="pres">
      <dgm:prSet presAssocID="{01D0832C-B7EF-4A7B-A613-6A43AD648352}" presName="vNodes" presStyleCnt="0"/>
      <dgm:spPr/>
    </dgm:pt>
    <dgm:pt modelId="{0C477D9E-03CC-4BBF-AE8E-6FEA9EAF25C0}" type="pres">
      <dgm:prSet presAssocID="{2C7F5199-6366-4C20-ADD1-0A752F1ED5E9}" presName="node" presStyleLbl="node1" presStyleIdx="0" presStyleCnt="3">
        <dgm:presLayoutVars>
          <dgm:bulletEnabled val="1"/>
        </dgm:presLayoutVars>
      </dgm:prSet>
      <dgm:spPr/>
    </dgm:pt>
    <dgm:pt modelId="{F9C782CC-308A-48B4-82A3-29C0E7577D28}" type="pres">
      <dgm:prSet presAssocID="{9CC049C7-6F87-4E77-8EF2-94B7F3F4228E}" presName="spacerT" presStyleCnt="0"/>
      <dgm:spPr/>
    </dgm:pt>
    <dgm:pt modelId="{B6A04CDA-FDD7-413C-B3C8-DE93D30337A8}" type="pres">
      <dgm:prSet presAssocID="{9CC049C7-6F87-4E77-8EF2-94B7F3F4228E}" presName="sibTrans" presStyleLbl="sibTrans2D1" presStyleIdx="0" presStyleCnt="2"/>
      <dgm:spPr/>
    </dgm:pt>
    <dgm:pt modelId="{E0768B31-3017-40F1-9AF9-70AB061EAD51}" type="pres">
      <dgm:prSet presAssocID="{9CC049C7-6F87-4E77-8EF2-94B7F3F4228E}" presName="spacerB" presStyleCnt="0"/>
      <dgm:spPr/>
    </dgm:pt>
    <dgm:pt modelId="{ACF2BB9A-A59A-4D8A-8B9E-8807548555C3}" type="pres">
      <dgm:prSet presAssocID="{4EB7D2F3-207C-4E25-9FF7-A62C91ED7523}" presName="node" presStyleLbl="node1" presStyleIdx="1" presStyleCnt="3">
        <dgm:presLayoutVars>
          <dgm:bulletEnabled val="1"/>
        </dgm:presLayoutVars>
      </dgm:prSet>
      <dgm:spPr/>
    </dgm:pt>
    <dgm:pt modelId="{8DD97858-5DFD-4469-AB4D-77A352B68C3F}" type="pres">
      <dgm:prSet presAssocID="{01D0832C-B7EF-4A7B-A613-6A43AD648352}" presName="sibTransLast" presStyleLbl="sibTrans2D1" presStyleIdx="1" presStyleCnt="2"/>
      <dgm:spPr/>
    </dgm:pt>
    <dgm:pt modelId="{C893F656-EEF3-49B8-BC88-595A663A9359}" type="pres">
      <dgm:prSet presAssocID="{01D0832C-B7EF-4A7B-A613-6A43AD648352}" presName="connectorText" presStyleLbl="sibTrans2D1" presStyleIdx="1" presStyleCnt="2"/>
      <dgm:spPr/>
    </dgm:pt>
    <dgm:pt modelId="{CE3E0170-2D8E-471D-89C0-26F45A2E2EC7}" type="pres">
      <dgm:prSet presAssocID="{01D0832C-B7EF-4A7B-A613-6A43AD648352}" presName="lastNode" presStyleLbl="node1" presStyleIdx="2" presStyleCnt="3">
        <dgm:presLayoutVars>
          <dgm:bulletEnabled val="1"/>
        </dgm:presLayoutVars>
      </dgm:prSet>
      <dgm:spPr/>
    </dgm:pt>
  </dgm:ptLst>
  <dgm:cxnLst>
    <dgm:cxn modelId="{9A834A11-B12A-45F7-AF28-C65465EF0E0B}" type="presOf" srcId="{2A1D70CA-11A4-4329-921A-759AF70DD263}" destId="{C893F656-EEF3-49B8-BC88-595A663A9359}" srcOrd="1" destOrd="0" presId="urn:microsoft.com/office/officeart/2005/8/layout/equation2"/>
    <dgm:cxn modelId="{9FE81E1C-3636-4DD2-81E1-C9211DEEA437}" type="presOf" srcId="{9CF233B9-90E9-4F1E-A505-271B30A563A1}" destId="{CE3E0170-2D8E-471D-89C0-26F45A2E2EC7}" srcOrd="0" destOrd="0" presId="urn:microsoft.com/office/officeart/2005/8/layout/equation2"/>
    <dgm:cxn modelId="{C0D6E428-6D38-4FFE-B019-9B1E54B7F7E3}" type="presOf" srcId="{01D0832C-B7EF-4A7B-A613-6A43AD648352}" destId="{9D5A8905-AF52-4CA2-8844-DD36F331DFA1}" srcOrd="0" destOrd="0" presId="urn:microsoft.com/office/officeart/2005/8/layout/equation2"/>
    <dgm:cxn modelId="{3027BE62-211C-42BD-9CF7-2FFBF30682A9}" type="presOf" srcId="{2A1D70CA-11A4-4329-921A-759AF70DD263}" destId="{8DD97858-5DFD-4469-AB4D-77A352B68C3F}" srcOrd="0" destOrd="0" presId="urn:microsoft.com/office/officeart/2005/8/layout/equation2"/>
    <dgm:cxn modelId="{6A7A5145-DE66-4FB4-AAE8-0419DC984CDB}" type="presOf" srcId="{4EB7D2F3-207C-4E25-9FF7-A62C91ED7523}" destId="{ACF2BB9A-A59A-4D8A-8B9E-8807548555C3}" srcOrd="0" destOrd="0" presId="urn:microsoft.com/office/officeart/2005/8/layout/equation2"/>
    <dgm:cxn modelId="{7DB91F4D-987E-4BFB-BD2E-812AB03695E9}" srcId="{01D0832C-B7EF-4A7B-A613-6A43AD648352}" destId="{2C7F5199-6366-4C20-ADD1-0A752F1ED5E9}" srcOrd="0" destOrd="0" parTransId="{ACFAA703-3700-4E27-B6BC-6D3D0AF2D611}" sibTransId="{9CC049C7-6F87-4E77-8EF2-94B7F3F4228E}"/>
    <dgm:cxn modelId="{2C09CD78-CAF9-4162-84D1-E1C6D5AC06B1}" srcId="{01D0832C-B7EF-4A7B-A613-6A43AD648352}" destId="{9CF233B9-90E9-4F1E-A505-271B30A563A1}" srcOrd="2" destOrd="0" parTransId="{A832E6C6-CFA4-4096-AD3A-74DDBAA30194}" sibTransId="{99152358-C601-40D2-945D-84CAB11F455A}"/>
    <dgm:cxn modelId="{2403047E-F269-4EAD-9AC5-5D1E18207768}" type="presOf" srcId="{2C7F5199-6366-4C20-ADD1-0A752F1ED5E9}" destId="{0C477D9E-03CC-4BBF-AE8E-6FEA9EAF25C0}" srcOrd="0" destOrd="0" presId="urn:microsoft.com/office/officeart/2005/8/layout/equation2"/>
    <dgm:cxn modelId="{1FCE508C-351F-471A-9C26-36FD083EF5AC}" srcId="{01D0832C-B7EF-4A7B-A613-6A43AD648352}" destId="{4EB7D2F3-207C-4E25-9FF7-A62C91ED7523}" srcOrd="1" destOrd="0" parTransId="{E2334D11-7A74-4644-8A16-879F1418B7E7}" sibTransId="{2A1D70CA-11A4-4329-921A-759AF70DD263}"/>
    <dgm:cxn modelId="{C63027E3-5649-4AAA-97BE-CBA89AE68E2F}" type="presOf" srcId="{9CC049C7-6F87-4E77-8EF2-94B7F3F4228E}" destId="{B6A04CDA-FDD7-413C-B3C8-DE93D30337A8}" srcOrd="0" destOrd="0" presId="urn:microsoft.com/office/officeart/2005/8/layout/equation2"/>
    <dgm:cxn modelId="{0652089D-3C37-4964-9DBC-1CE824F93095}" type="presParOf" srcId="{9D5A8905-AF52-4CA2-8844-DD36F331DFA1}" destId="{7EC39FE5-4829-466E-A056-7D0FECC55F99}" srcOrd="0" destOrd="0" presId="urn:microsoft.com/office/officeart/2005/8/layout/equation2"/>
    <dgm:cxn modelId="{F8D6F9C9-12CC-48CD-9BA0-30D5779D7593}" type="presParOf" srcId="{7EC39FE5-4829-466E-A056-7D0FECC55F99}" destId="{0C477D9E-03CC-4BBF-AE8E-6FEA9EAF25C0}" srcOrd="0" destOrd="0" presId="urn:microsoft.com/office/officeart/2005/8/layout/equation2"/>
    <dgm:cxn modelId="{E0CD5C0C-18C5-4526-8C35-30853A17C8DA}" type="presParOf" srcId="{7EC39FE5-4829-466E-A056-7D0FECC55F99}" destId="{F9C782CC-308A-48B4-82A3-29C0E7577D28}" srcOrd="1" destOrd="0" presId="urn:microsoft.com/office/officeart/2005/8/layout/equation2"/>
    <dgm:cxn modelId="{2C5CF0C4-EA77-4B59-9248-6880DB6D6D49}" type="presParOf" srcId="{7EC39FE5-4829-466E-A056-7D0FECC55F99}" destId="{B6A04CDA-FDD7-413C-B3C8-DE93D30337A8}" srcOrd="2" destOrd="0" presId="urn:microsoft.com/office/officeart/2005/8/layout/equation2"/>
    <dgm:cxn modelId="{0C9A09E6-B6FA-4774-ACFB-6CFBA83D2732}" type="presParOf" srcId="{7EC39FE5-4829-466E-A056-7D0FECC55F99}" destId="{E0768B31-3017-40F1-9AF9-70AB061EAD51}" srcOrd="3" destOrd="0" presId="urn:microsoft.com/office/officeart/2005/8/layout/equation2"/>
    <dgm:cxn modelId="{59DE22E2-7C66-4D0D-89EE-D69432146FD9}" type="presParOf" srcId="{7EC39FE5-4829-466E-A056-7D0FECC55F99}" destId="{ACF2BB9A-A59A-4D8A-8B9E-8807548555C3}" srcOrd="4" destOrd="0" presId="urn:microsoft.com/office/officeart/2005/8/layout/equation2"/>
    <dgm:cxn modelId="{CEDD4B01-6116-40ED-B95D-EBDFCD5AACF7}" type="presParOf" srcId="{9D5A8905-AF52-4CA2-8844-DD36F331DFA1}" destId="{8DD97858-5DFD-4469-AB4D-77A352B68C3F}" srcOrd="1" destOrd="0" presId="urn:microsoft.com/office/officeart/2005/8/layout/equation2"/>
    <dgm:cxn modelId="{477C97B8-85B0-4289-B577-73A0201E3B78}" type="presParOf" srcId="{8DD97858-5DFD-4469-AB4D-77A352B68C3F}" destId="{C893F656-EEF3-49B8-BC88-595A663A9359}" srcOrd="0" destOrd="0" presId="urn:microsoft.com/office/officeart/2005/8/layout/equation2"/>
    <dgm:cxn modelId="{8C63B90F-71D2-4CF1-B305-C9DDB469363A}" type="presParOf" srcId="{9D5A8905-AF52-4CA2-8844-DD36F331DFA1}" destId="{CE3E0170-2D8E-471D-89C0-26F45A2E2EC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77D9E-03CC-4BBF-AE8E-6FEA9EAF25C0}">
      <dsp:nvSpPr>
        <dsp:cNvPr id="0" name=""/>
        <dsp:cNvSpPr/>
      </dsp:nvSpPr>
      <dsp:spPr>
        <a:xfrm>
          <a:off x="487067" y="1085"/>
          <a:ext cx="1176338" cy="11763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Community </a:t>
          </a:r>
        </a:p>
        <a:p>
          <a:pPr marL="0" lvl="0" indent="0" algn="ctr" defTabSz="533400">
            <a:lnSpc>
              <a:spcPct val="90000"/>
            </a:lnSpc>
            <a:spcBef>
              <a:spcPct val="0"/>
            </a:spcBef>
            <a:spcAft>
              <a:spcPct val="35000"/>
            </a:spcAft>
            <a:buNone/>
          </a:pPr>
          <a:r>
            <a:rPr lang="en-US" sz="1200" kern="1200" dirty="0"/>
            <a:t>Lawyering (Equity/Anti-</a:t>
          </a:r>
          <a:r>
            <a:rPr lang="en-US" sz="1200" kern="1200" dirty="0" err="1"/>
            <a:t>rasim</a:t>
          </a:r>
          <a:r>
            <a:rPr lang="en-US" sz="1200" kern="1200" dirty="0"/>
            <a:t>)</a:t>
          </a:r>
        </a:p>
      </dsp:txBody>
      <dsp:txXfrm>
        <a:off x="659338" y="173356"/>
        <a:ext cx="831796" cy="831796"/>
      </dsp:txXfrm>
    </dsp:sp>
    <dsp:sp modelId="{B6A04CDA-FDD7-413C-B3C8-DE93D30337A8}">
      <dsp:nvSpPr>
        <dsp:cNvPr id="0" name=""/>
        <dsp:cNvSpPr/>
      </dsp:nvSpPr>
      <dsp:spPr>
        <a:xfrm>
          <a:off x="734098" y="1272942"/>
          <a:ext cx="682276" cy="68227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24534" y="1533844"/>
        <a:ext cx="501404" cy="160472"/>
      </dsp:txXfrm>
    </dsp:sp>
    <dsp:sp modelId="{ACF2BB9A-A59A-4D8A-8B9E-8807548555C3}">
      <dsp:nvSpPr>
        <dsp:cNvPr id="0" name=""/>
        <dsp:cNvSpPr/>
      </dsp:nvSpPr>
      <dsp:spPr>
        <a:xfrm>
          <a:off x="487067" y="2050737"/>
          <a:ext cx="1176338" cy="11763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Movement </a:t>
          </a:r>
        </a:p>
        <a:p>
          <a:pPr marL="0" lvl="0" indent="0" algn="ctr" defTabSz="533400">
            <a:lnSpc>
              <a:spcPct val="90000"/>
            </a:lnSpc>
            <a:spcBef>
              <a:spcPct val="0"/>
            </a:spcBef>
            <a:spcAft>
              <a:spcPct val="35000"/>
            </a:spcAft>
            <a:buNone/>
          </a:pPr>
          <a:r>
            <a:rPr lang="en-US" sz="1200" kern="1200" dirty="0"/>
            <a:t>Lawyering (Systemic Lens)</a:t>
          </a:r>
        </a:p>
      </dsp:txBody>
      <dsp:txXfrm>
        <a:off x="659338" y="2223008"/>
        <a:ext cx="831796" cy="831796"/>
      </dsp:txXfrm>
    </dsp:sp>
    <dsp:sp modelId="{8DD97858-5DFD-4469-AB4D-77A352B68C3F}">
      <dsp:nvSpPr>
        <dsp:cNvPr id="0" name=""/>
        <dsp:cNvSpPr/>
      </dsp:nvSpPr>
      <dsp:spPr>
        <a:xfrm>
          <a:off x="1839856" y="1395282"/>
          <a:ext cx="374075" cy="437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839856" y="1482801"/>
        <a:ext cx="261853" cy="262559"/>
      </dsp:txXfrm>
    </dsp:sp>
    <dsp:sp modelId="{CE3E0170-2D8E-471D-89C0-26F45A2E2EC7}">
      <dsp:nvSpPr>
        <dsp:cNvPr id="0" name=""/>
        <dsp:cNvSpPr/>
      </dsp:nvSpPr>
      <dsp:spPr>
        <a:xfrm>
          <a:off x="2369209" y="437742"/>
          <a:ext cx="2352676" cy="23526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#OneCLS Model</a:t>
          </a:r>
        </a:p>
      </dsp:txBody>
      <dsp:txXfrm>
        <a:off x="2713750" y="782283"/>
        <a:ext cx="1663594" cy="166359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53" y="936861"/>
            <a:ext cx="6487795" cy="1992983"/>
          </a:xfrm>
        </p:spPr>
        <p:txBody>
          <a:bodyPr anchor="b"/>
          <a:lstStyle>
            <a:lvl1pPr algn="ctr">
              <a:defRPr sz="5008"/>
            </a:lvl1pPr>
          </a:lstStyle>
          <a:p>
            <a:r>
              <a:rPr lang="en-US"/>
              <a:t>Click to edit Master title style</a:t>
            </a:r>
            <a:endParaRPr lang="en-US" dirty="0"/>
          </a:p>
        </p:txBody>
      </p:sp>
      <p:sp>
        <p:nvSpPr>
          <p:cNvPr id="3" name="Subtitle 2"/>
          <p:cNvSpPr>
            <a:spLocks noGrp="1"/>
          </p:cNvSpPr>
          <p:nvPr>
            <p:ph type="subTitle" idx="1"/>
          </p:nvPr>
        </p:nvSpPr>
        <p:spPr>
          <a:xfrm>
            <a:off x="954088" y="3006701"/>
            <a:ext cx="5724525" cy="1382101"/>
          </a:xfrm>
        </p:spPr>
        <p:txBody>
          <a:bodyPr/>
          <a:lstStyle>
            <a:lvl1pPr marL="0" indent="0" algn="ctr">
              <a:buNone/>
              <a:defRPr sz="2003"/>
            </a:lvl1pPr>
            <a:lvl2pPr marL="381625" indent="0" algn="ctr">
              <a:buNone/>
              <a:defRPr sz="1669"/>
            </a:lvl2pPr>
            <a:lvl3pPr marL="763250" indent="0" algn="ctr">
              <a:buNone/>
              <a:defRPr sz="1502"/>
            </a:lvl3pPr>
            <a:lvl4pPr marL="1144875" indent="0" algn="ctr">
              <a:buNone/>
              <a:defRPr sz="1336"/>
            </a:lvl4pPr>
            <a:lvl5pPr marL="1526499" indent="0" algn="ctr">
              <a:buNone/>
              <a:defRPr sz="1336"/>
            </a:lvl5pPr>
            <a:lvl6pPr marL="1908124" indent="0" algn="ctr">
              <a:buNone/>
              <a:defRPr sz="1336"/>
            </a:lvl6pPr>
            <a:lvl7pPr marL="2289749" indent="0" algn="ctr">
              <a:buNone/>
              <a:defRPr sz="1336"/>
            </a:lvl7pPr>
            <a:lvl8pPr marL="2671374" indent="0" algn="ctr">
              <a:buNone/>
              <a:defRPr sz="1336"/>
            </a:lvl8pPr>
            <a:lvl9pPr marL="3052999" indent="0" algn="ctr">
              <a:buNone/>
              <a:defRPr sz="13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08070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52204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2151" y="304778"/>
            <a:ext cx="1645801" cy="48512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24749" y="304778"/>
            <a:ext cx="4841994" cy="48512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423894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46898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773" y="1427158"/>
            <a:ext cx="6583204" cy="2381243"/>
          </a:xfrm>
        </p:spPr>
        <p:txBody>
          <a:bodyPr anchor="b"/>
          <a:lstStyle>
            <a:lvl1pPr>
              <a:defRPr sz="5008"/>
            </a:lvl1pPr>
          </a:lstStyle>
          <a:p>
            <a:r>
              <a:rPr lang="en-US"/>
              <a:t>Click to edit Master title style</a:t>
            </a:r>
            <a:endParaRPr lang="en-US" dirty="0"/>
          </a:p>
        </p:txBody>
      </p:sp>
      <p:sp>
        <p:nvSpPr>
          <p:cNvPr id="3" name="Text Placeholder 2"/>
          <p:cNvSpPr>
            <a:spLocks noGrp="1"/>
          </p:cNvSpPr>
          <p:nvPr>
            <p:ph type="body" idx="1"/>
          </p:nvPr>
        </p:nvSpPr>
        <p:spPr>
          <a:xfrm>
            <a:off x="520773" y="3830928"/>
            <a:ext cx="6583204" cy="1252239"/>
          </a:xfrm>
        </p:spPr>
        <p:txBody>
          <a:bodyPr/>
          <a:lstStyle>
            <a:lvl1pPr marL="0" indent="0">
              <a:buNone/>
              <a:defRPr sz="2003">
                <a:solidFill>
                  <a:schemeClr val="tx1"/>
                </a:solidFill>
              </a:defRPr>
            </a:lvl1pPr>
            <a:lvl2pPr marL="381625" indent="0">
              <a:buNone/>
              <a:defRPr sz="1669">
                <a:solidFill>
                  <a:schemeClr val="tx1">
                    <a:tint val="75000"/>
                  </a:schemeClr>
                </a:solidFill>
              </a:defRPr>
            </a:lvl2pPr>
            <a:lvl3pPr marL="763250" indent="0">
              <a:buNone/>
              <a:defRPr sz="1502">
                <a:solidFill>
                  <a:schemeClr val="tx1">
                    <a:tint val="75000"/>
                  </a:schemeClr>
                </a:solidFill>
              </a:defRPr>
            </a:lvl3pPr>
            <a:lvl4pPr marL="1144875" indent="0">
              <a:buNone/>
              <a:defRPr sz="1336">
                <a:solidFill>
                  <a:schemeClr val="tx1">
                    <a:tint val="75000"/>
                  </a:schemeClr>
                </a:solidFill>
              </a:defRPr>
            </a:lvl4pPr>
            <a:lvl5pPr marL="1526499" indent="0">
              <a:buNone/>
              <a:defRPr sz="1336">
                <a:solidFill>
                  <a:schemeClr val="tx1">
                    <a:tint val="75000"/>
                  </a:schemeClr>
                </a:solidFill>
              </a:defRPr>
            </a:lvl5pPr>
            <a:lvl6pPr marL="1908124" indent="0">
              <a:buNone/>
              <a:defRPr sz="1336">
                <a:solidFill>
                  <a:schemeClr val="tx1">
                    <a:tint val="75000"/>
                  </a:schemeClr>
                </a:solidFill>
              </a:defRPr>
            </a:lvl6pPr>
            <a:lvl7pPr marL="2289749" indent="0">
              <a:buNone/>
              <a:defRPr sz="1336">
                <a:solidFill>
                  <a:schemeClr val="tx1">
                    <a:tint val="75000"/>
                  </a:schemeClr>
                </a:solidFill>
              </a:defRPr>
            </a:lvl7pPr>
            <a:lvl8pPr marL="2671374" indent="0">
              <a:buNone/>
              <a:defRPr sz="1336">
                <a:solidFill>
                  <a:schemeClr val="tx1">
                    <a:tint val="75000"/>
                  </a:schemeClr>
                </a:solidFill>
              </a:defRPr>
            </a:lvl8pPr>
            <a:lvl9pPr marL="3052999" indent="0">
              <a:buNone/>
              <a:defRPr sz="13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D950DF-CD20-6846-B942-C3FE0C0FE064}"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39634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4748" y="1523890"/>
            <a:ext cx="3243898" cy="3632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4054" y="1523890"/>
            <a:ext cx="3243898" cy="3632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D950DF-CD20-6846-B942-C3FE0C0FE064}"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99105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742" y="304779"/>
            <a:ext cx="6583204" cy="11064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5743" y="1403304"/>
            <a:ext cx="3228989" cy="687738"/>
          </a:xfrm>
        </p:spPr>
        <p:txBody>
          <a:bodyPr anchor="b"/>
          <a:lstStyle>
            <a:lvl1pPr marL="0" indent="0">
              <a:buNone/>
              <a:defRPr sz="2003" b="1"/>
            </a:lvl1pPr>
            <a:lvl2pPr marL="381625" indent="0">
              <a:buNone/>
              <a:defRPr sz="1669" b="1"/>
            </a:lvl2pPr>
            <a:lvl3pPr marL="763250" indent="0">
              <a:buNone/>
              <a:defRPr sz="1502" b="1"/>
            </a:lvl3pPr>
            <a:lvl4pPr marL="1144875" indent="0">
              <a:buNone/>
              <a:defRPr sz="1336" b="1"/>
            </a:lvl4pPr>
            <a:lvl5pPr marL="1526499" indent="0">
              <a:buNone/>
              <a:defRPr sz="1336" b="1"/>
            </a:lvl5pPr>
            <a:lvl6pPr marL="1908124" indent="0">
              <a:buNone/>
              <a:defRPr sz="1336" b="1"/>
            </a:lvl6pPr>
            <a:lvl7pPr marL="2289749" indent="0">
              <a:buNone/>
              <a:defRPr sz="1336" b="1"/>
            </a:lvl7pPr>
            <a:lvl8pPr marL="2671374" indent="0">
              <a:buNone/>
              <a:defRPr sz="1336" b="1"/>
            </a:lvl8pPr>
            <a:lvl9pPr marL="3052999" indent="0">
              <a:buNone/>
              <a:defRPr sz="1336" b="1"/>
            </a:lvl9pPr>
          </a:lstStyle>
          <a:p>
            <a:pPr lvl="0"/>
            <a:r>
              <a:rPr lang="en-US"/>
              <a:t>Click to edit Master text styles</a:t>
            </a:r>
          </a:p>
        </p:txBody>
      </p:sp>
      <p:sp>
        <p:nvSpPr>
          <p:cNvPr id="4" name="Content Placeholder 3"/>
          <p:cNvSpPr>
            <a:spLocks noGrp="1"/>
          </p:cNvSpPr>
          <p:nvPr>
            <p:ph sz="half" idx="2"/>
          </p:nvPr>
        </p:nvSpPr>
        <p:spPr>
          <a:xfrm>
            <a:off x="525743" y="2091042"/>
            <a:ext cx="3228989" cy="3075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4055" y="1403304"/>
            <a:ext cx="3244892" cy="687738"/>
          </a:xfrm>
        </p:spPr>
        <p:txBody>
          <a:bodyPr anchor="b"/>
          <a:lstStyle>
            <a:lvl1pPr marL="0" indent="0">
              <a:buNone/>
              <a:defRPr sz="2003" b="1"/>
            </a:lvl1pPr>
            <a:lvl2pPr marL="381625" indent="0">
              <a:buNone/>
              <a:defRPr sz="1669" b="1"/>
            </a:lvl2pPr>
            <a:lvl3pPr marL="763250" indent="0">
              <a:buNone/>
              <a:defRPr sz="1502" b="1"/>
            </a:lvl3pPr>
            <a:lvl4pPr marL="1144875" indent="0">
              <a:buNone/>
              <a:defRPr sz="1336" b="1"/>
            </a:lvl4pPr>
            <a:lvl5pPr marL="1526499" indent="0">
              <a:buNone/>
              <a:defRPr sz="1336" b="1"/>
            </a:lvl5pPr>
            <a:lvl6pPr marL="1908124" indent="0">
              <a:buNone/>
              <a:defRPr sz="1336" b="1"/>
            </a:lvl6pPr>
            <a:lvl7pPr marL="2289749" indent="0">
              <a:buNone/>
              <a:defRPr sz="1336" b="1"/>
            </a:lvl7pPr>
            <a:lvl8pPr marL="2671374" indent="0">
              <a:buNone/>
              <a:defRPr sz="1336" b="1"/>
            </a:lvl8pPr>
            <a:lvl9pPr marL="3052999" indent="0">
              <a:buNone/>
              <a:defRPr sz="1336" b="1"/>
            </a:lvl9pPr>
          </a:lstStyle>
          <a:p>
            <a:pPr lvl="0"/>
            <a:r>
              <a:rPr lang="en-US"/>
              <a:t>Click to edit Master text styles</a:t>
            </a:r>
          </a:p>
        </p:txBody>
      </p:sp>
      <p:sp>
        <p:nvSpPr>
          <p:cNvPr id="6" name="Content Placeholder 5"/>
          <p:cNvSpPr>
            <a:spLocks noGrp="1"/>
          </p:cNvSpPr>
          <p:nvPr>
            <p:ph sz="quarter" idx="4"/>
          </p:nvPr>
        </p:nvSpPr>
        <p:spPr>
          <a:xfrm>
            <a:off x="3864055" y="2091042"/>
            <a:ext cx="3244892" cy="3075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D950DF-CD20-6846-B942-C3FE0C0FE064}"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24740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D950DF-CD20-6846-B942-C3FE0C0FE064}"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3366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950DF-CD20-6846-B942-C3FE0C0FE064}" type="datetimeFigureOut">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12009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42" y="381635"/>
            <a:ext cx="2461744" cy="1335723"/>
          </a:xfrm>
        </p:spPr>
        <p:txBody>
          <a:bodyPr anchor="b"/>
          <a:lstStyle>
            <a:lvl1pPr>
              <a:defRPr sz="2671"/>
            </a:lvl1pPr>
          </a:lstStyle>
          <a:p>
            <a:r>
              <a:rPr lang="en-US"/>
              <a:t>Click to edit Master title style</a:t>
            </a:r>
            <a:endParaRPr lang="en-US" dirty="0"/>
          </a:p>
        </p:txBody>
      </p:sp>
      <p:sp>
        <p:nvSpPr>
          <p:cNvPr id="3" name="Content Placeholder 2"/>
          <p:cNvSpPr>
            <a:spLocks noGrp="1"/>
          </p:cNvSpPr>
          <p:nvPr>
            <p:ph idx="1"/>
          </p:nvPr>
        </p:nvSpPr>
        <p:spPr>
          <a:xfrm>
            <a:off x="3244892" y="824227"/>
            <a:ext cx="3864054" cy="4068123"/>
          </a:xfrm>
        </p:spPr>
        <p:txBody>
          <a:bodyPr/>
          <a:lstStyle>
            <a:lvl1pPr>
              <a:defRPr sz="2671"/>
            </a:lvl1pPr>
            <a:lvl2pPr>
              <a:defRPr sz="2337"/>
            </a:lvl2pPr>
            <a:lvl3pPr>
              <a:defRPr sz="2003"/>
            </a:lvl3pPr>
            <a:lvl4pPr>
              <a:defRPr sz="1669"/>
            </a:lvl4pPr>
            <a:lvl5pPr>
              <a:defRPr sz="1669"/>
            </a:lvl5pPr>
            <a:lvl6pPr>
              <a:defRPr sz="1669"/>
            </a:lvl6pPr>
            <a:lvl7pPr>
              <a:defRPr sz="1669"/>
            </a:lvl7pPr>
            <a:lvl8pPr>
              <a:defRPr sz="1669"/>
            </a:lvl8pPr>
            <a:lvl9pPr>
              <a:defRPr sz="16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5742" y="1717358"/>
            <a:ext cx="2461744" cy="3181617"/>
          </a:xfrm>
        </p:spPr>
        <p:txBody>
          <a:bodyPr/>
          <a:lstStyle>
            <a:lvl1pPr marL="0" indent="0">
              <a:buNone/>
              <a:defRPr sz="1336"/>
            </a:lvl1pPr>
            <a:lvl2pPr marL="381625" indent="0">
              <a:buNone/>
              <a:defRPr sz="1169"/>
            </a:lvl2pPr>
            <a:lvl3pPr marL="763250" indent="0">
              <a:buNone/>
              <a:defRPr sz="1002"/>
            </a:lvl3pPr>
            <a:lvl4pPr marL="1144875" indent="0">
              <a:buNone/>
              <a:defRPr sz="835"/>
            </a:lvl4pPr>
            <a:lvl5pPr marL="1526499" indent="0">
              <a:buNone/>
              <a:defRPr sz="835"/>
            </a:lvl5pPr>
            <a:lvl6pPr marL="1908124" indent="0">
              <a:buNone/>
              <a:defRPr sz="835"/>
            </a:lvl6pPr>
            <a:lvl7pPr marL="2289749" indent="0">
              <a:buNone/>
              <a:defRPr sz="835"/>
            </a:lvl7pPr>
            <a:lvl8pPr marL="2671374" indent="0">
              <a:buNone/>
              <a:defRPr sz="835"/>
            </a:lvl8pPr>
            <a:lvl9pPr marL="3052999"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A2D950DF-CD20-6846-B942-C3FE0C0FE064}"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80373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42" y="381635"/>
            <a:ext cx="2461744" cy="1335723"/>
          </a:xfrm>
        </p:spPr>
        <p:txBody>
          <a:bodyPr anchor="b"/>
          <a:lstStyle>
            <a:lvl1pPr>
              <a:defRPr sz="2671"/>
            </a:lvl1pPr>
          </a:lstStyle>
          <a:p>
            <a:r>
              <a:rPr lang="en-US"/>
              <a:t>Click to edit Master title style</a:t>
            </a:r>
            <a:endParaRPr lang="en-US" dirty="0"/>
          </a:p>
        </p:txBody>
      </p:sp>
      <p:sp>
        <p:nvSpPr>
          <p:cNvPr id="3" name="Picture Placeholder 2"/>
          <p:cNvSpPr>
            <a:spLocks noGrp="1" noChangeAspect="1"/>
          </p:cNvSpPr>
          <p:nvPr>
            <p:ph type="pic" idx="1"/>
          </p:nvPr>
        </p:nvSpPr>
        <p:spPr>
          <a:xfrm>
            <a:off x="3244892" y="824227"/>
            <a:ext cx="3864054" cy="4068123"/>
          </a:xfrm>
        </p:spPr>
        <p:txBody>
          <a:bodyPr anchor="t"/>
          <a:lstStyle>
            <a:lvl1pPr marL="0" indent="0">
              <a:buNone/>
              <a:defRPr sz="2671"/>
            </a:lvl1pPr>
            <a:lvl2pPr marL="381625" indent="0">
              <a:buNone/>
              <a:defRPr sz="2337"/>
            </a:lvl2pPr>
            <a:lvl3pPr marL="763250" indent="0">
              <a:buNone/>
              <a:defRPr sz="2003"/>
            </a:lvl3pPr>
            <a:lvl4pPr marL="1144875" indent="0">
              <a:buNone/>
              <a:defRPr sz="1669"/>
            </a:lvl4pPr>
            <a:lvl5pPr marL="1526499" indent="0">
              <a:buNone/>
              <a:defRPr sz="1669"/>
            </a:lvl5pPr>
            <a:lvl6pPr marL="1908124" indent="0">
              <a:buNone/>
              <a:defRPr sz="1669"/>
            </a:lvl6pPr>
            <a:lvl7pPr marL="2289749" indent="0">
              <a:buNone/>
              <a:defRPr sz="1669"/>
            </a:lvl7pPr>
            <a:lvl8pPr marL="2671374" indent="0">
              <a:buNone/>
              <a:defRPr sz="1669"/>
            </a:lvl8pPr>
            <a:lvl9pPr marL="3052999" indent="0">
              <a:buNone/>
              <a:defRPr sz="1669"/>
            </a:lvl9pPr>
          </a:lstStyle>
          <a:p>
            <a:r>
              <a:rPr lang="en-US"/>
              <a:t>Click icon to add picture</a:t>
            </a:r>
            <a:endParaRPr lang="en-US" dirty="0"/>
          </a:p>
        </p:txBody>
      </p:sp>
      <p:sp>
        <p:nvSpPr>
          <p:cNvPr id="4" name="Text Placeholder 3"/>
          <p:cNvSpPr>
            <a:spLocks noGrp="1"/>
          </p:cNvSpPr>
          <p:nvPr>
            <p:ph type="body" sz="half" idx="2"/>
          </p:nvPr>
        </p:nvSpPr>
        <p:spPr>
          <a:xfrm>
            <a:off x="525742" y="1717358"/>
            <a:ext cx="2461744" cy="3181617"/>
          </a:xfrm>
        </p:spPr>
        <p:txBody>
          <a:bodyPr/>
          <a:lstStyle>
            <a:lvl1pPr marL="0" indent="0">
              <a:buNone/>
              <a:defRPr sz="1336"/>
            </a:lvl1pPr>
            <a:lvl2pPr marL="381625" indent="0">
              <a:buNone/>
              <a:defRPr sz="1169"/>
            </a:lvl2pPr>
            <a:lvl3pPr marL="763250" indent="0">
              <a:buNone/>
              <a:defRPr sz="1002"/>
            </a:lvl3pPr>
            <a:lvl4pPr marL="1144875" indent="0">
              <a:buNone/>
              <a:defRPr sz="835"/>
            </a:lvl4pPr>
            <a:lvl5pPr marL="1526499" indent="0">
              <a:buNone/>
              <a:defRPr sz="835"/>
            </a:lvl5pPr>
            <a:lvl6pPr marL="1908124" indent="0">
              <a:buNone/>
              <a:defRPr sz="835"/>
            </a:lvl6pPr>
            <a:lvl7pPr marL="2289749" indent="0">
              <a:buNone/>
              <a:defRPr sz="835"/>
            </a:lvl7pPr>
            <a:lvl8pPr marL="2671374" indent="0">
              <a:buNone/>
              <a:defRPr sz="835"/>
            </a:lvl8pPr>
            <a:lvl9pPr marL="3052999"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A2D950DF-CD20-6846-B942-C3FE0C0FE064}"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28670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748" y="304779"/>
            <a:ext cx="6583204" cy="11064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24748" y="1523890"/>
            <a:ext cx="6583204" cy="36321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4748" y="5305788"/>
            <a:ext cx="1717358" cy="304778"/>
          </a:xfrm>
          <a:prstGeom prst="rect">
            <a:avLst/>
          </a:prstGeom>
        </p:spPr>
        <p:txBody>
          <a:bodyPr vert="horz" lIns="91440" tIns="45720" rIns="91440" bIns="45720" rtlCol="0" anchor="ctr"/>
          <a:lstStyle>
            <a:lvl1pPr algn="l">
              <a:defRPr sz="1002">
                <a:solidFill>
                  <a:schemeClr val="tx1">
                    <a:tint val="75000"/>
                  </a:schemeClr>
                </a:solidFill>
              </a:defRPr>
            </a:lvl1pPr>
          </a:lstStyle>
          <a:p>
            <a:fld id="{A2D950DF-CD20-6846-B942-C3FE0C0FE064}" type="datetimeFigureOut">
              <a:rPr lang="en-US" smtClean="0"/>
              <a:t>8/11/2021</a:t>
            </a:fld>
            <a:endParaRPr lang="en-US"/>
          </a:p>
        </p:txBody>
      </p:sp>
      <p:sp>
        <p:nvSpPr>
          <p:cNvPr id="5" name="Footer Placeholder 4"/>
          <p:cNvSpPr>
            <a:spLocks noGrp="1"/>
          </p:cNvSpPr>
          <p:nvPr>
            <p:ph type="ftr" sz="quarter" idx="3"/>
          </p:nvPr>
        </p:nvSpPr>
        <p:spPr>
          <a:xfrm>
            <a:off x="2528332" y="5305788"/>
            <a:ext cx="2576036" cy="304778"/>
          </a:xfrm>
          <a:prstGeom prst="rect">
            <a:avLst/>
          </a:prstGeom>
        </p:spPr>
        <p:txBody>
          <a:bodyPr vert="horz" lIns="91440" tIns="45720" rIns="91440" bIns="45720" rtlCol="0" anchor="ctr"/>
          <a:lstStyle>
            <a:lvl1pPr algn="ctr">
              <a:defRPr sz="100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90594" y="5305788"/>
            <a:ext cx="1717358" cy="304778"/>
          </a:xfrm>
          <a:prstGeom prst="rect">
            <a:avLst/>
          </a:prstGeom>
        </p:spPr>
        <p:txBody>
          <a:bodyPr vert="horz" lIns="91440" tIns="45720" rIns="91440" bIns="45720" rtlCol="0" anchor="ctr"/>
          <a:lstStyle>
            <a:lvl1pPr algn="r">
              <a:defRPr sz="1002">
                <a:solidFill>
                  <a:schemeClr val="tx1">
                    <a:tint val="75000"/>
                  </a:schemeClr>
                </a:solidFill>
              </a:defRPr>
            </a:lvl1pPr>
          </a:lstStyle>
          <a:p>
            <a:fld id="{1C9672CF-3E8F-2847-9E6D-9BC391C8251B}" type="slidenum">
              <a:rPr lang="en-US" smtClean="0"/>
              <a:t>‹#›</a:t>
            </a:fld>
            <a:endParaRPr lang="en-US"/>
          </a:p>
        </p:txBody>
      </p:sp>
    </p:spTree>
    <p:extLst>
      <p:ext uri="{BB962C8B-B14F-4D97-AF65-F5344CB8AC3E}">
        <p14:creationId xmlns:p14="http://schemas.microsoft.com/office/powerpoint/2010/main" val="3961301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63250" rtl="0" eaLnBrk="1" latinLnBrk="0" hangingPunct="1">
        <a:lnSpc>
          <a:spcPct val="90000"/>
        </a:lnSpc>
        <a:spcBef>
          <a:spcPct val="0"/>
        </a:spcBef>
        <a:buNone/>
        <a:defRPr sz="3673" kern="1200">
          <a:solidFill>
            <a:schemeClr val="tx1"/>
          </a:solidFill>
          <a:latin typeface="+mj-lt"/>
          <a:ea typeface="+mj-ea"/>
          <a:cs typeface="+mj-cs"/>
        </a:defRPr>
      </a:lvl1pPr>
    </p:titleStyle>
    <p:bodyStyle>
      <a:lvl1pPr marL="190812" indent="-190812" algn="l" defTabSz="763250" rtl="0" eaLnBrk="1" latinLnBrk="0" hangingPunct="1">
        <a:lnSpc>
          <a:spcPct val="90000"/>
        </a:lnSpc>
        <a:spcBef>
          <a:spcPts val="835"/>
        </a:spcBef>
        <a:buFont typeface="Arial" panose="020B0604020202020204" pitchFamily="34" charset="0"/>
        <a:buChar char="•"/>
        <a:defRPr sz="2337" kern="1200">
          <a:solidFill>
            <a:schemeClr val="tx1"/>
          </a:solidFill>
          <a:latin typeface="+mn-lt"/>
          <a:ea typeface="+mn-ea"/>
          <a:cs typeface="+mn-cs"/>
        </a:defRPr>
      </a:lvl1pPr>
      <a:lvl2pPr marL="572437" indent="-190812" algn="l" defTabSz="763250" rtl="0" eaLnBrk="1" latinLnBrk="0" hangingPunct="1">
        <a:lnSpc>
          <a:spcPct val="90000"/>
        </a:lnSpc>
        <a:spcBef>
          <a:spcPts val="417"/>
        </a:spcBef>
        <a:buFont typeface="Arial" panose="020B0604020202020204" pitchFamily="34" charset="0"/>
        <a:buChar char="•"/>
        <a:defRPr sz="2003" kern="1200">
          <a:solidFill>
            <a:schemeClr val="tx1"/>
          </a:solidFill>
          <a:latin typeface="+mn-lt"/>
          <a:ea typeface="+mn-ea"/>
          <a:cs typeface="+mn-cs"/>
        </a:defRPr>
      </a:lvl2pPr>
      <a:lvl3pPr marL="954062" indent="-190812" algn="l" defTabSz="763250" rtl="0" eaLnBrk="1" latinLnBrk="0" hangingPunct="1">
        <a:lnSpc>
          <a:spcPct val="90000"/>
        </a:lnSpc>
        <a:spcBef>
          <a:spcPts val="417"/>
        </a:spcBef>
        <a:buFont typeface="Arial" panose="020B0604020202020204" pitchFamily="34" charset="0"/>
        <a:buChar char="•"/>
        <a:defRPr sz="1669" kern="1200">
          <a:solidFill>
            <a:schemeClr val="tx1"/>
          </a:solidFill>
          <a:latin typeface="+mn-lt"/>
          <a:ea typeface="+mn-ea"/>
          <a:cs typeface="+mn-cs"/>
        </a:defRPr>
      </a:lvl3pPr>
      <a:lvl4pPr marL="133568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4pPr>
      <a:lvl5pPr marL="1717312"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5pPr>
      <a:lvl6pPr marL="209893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6pPr>
      <a:lvl7pPr marL="248056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7pPr>
      <a:lvl8pPr marL="2862186"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8pPr>
      <a:lvl9pPr marL="324381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9pPr>
    </p:bodyStyle>
    <p:otherStyle>
      <a:defPPr>
        <a:defRPr lang="en-US"/>
      </a:defPPr>
      <a:lvl1pPr marL="0" algn="l" defTabSz="763250" rtl="0" eaLnBrk="1" latinLnBrk="0" hangingPunct="1">
        <a:defRPr sz="1502" kern="1200">
          <a:solidFill>
            <a:schemeClr val="tx1"/>
          </a:solidFill>
          <a:latin typeface="+mn-lt"/>
          <a:ea typeface="+mn-ea"/>
          <a:cs typeface="+mn-cs"/>
        </a:defRPr>
      </a:lvl1pPr>
      <a:lvl2pPr marL="381625" algn="l" defTabSz="763250" rtl="0" eaLnBrk="1" latinLnBrk="0" hangingPunct="1">
        <a:defRPr sz="1502" kern="1200">
          <a:solidFill>
            <a:schemeClr val="tx1"/>
          </a:solidFill>
          <a:latin typeface="+mn-lt"/>
          <a:ea typeface="+mn-ea"/>
          <a:cs typeface="+mn-cs"/>
        </a:defRPr>
      </a:lvl2pPr>
      <a:lvl3pPr marL="763250" algn="l" defTabSz="763250" rtl="0" eaLnBrk="1" latinLnBrk="0" hangingPunct="1">
        <a:defRPr sz="1502" kern="1200">
          <a:solidFill>
            <a:schemeClr val="tx1"/>
          </a:solidFill>
          <a:latin typeface="+mn-lt"/>
          <a:ea typeface="+mn-ea"/>
          <a:cs typeface="+mn-cs"/>
        </a:defRPr>
      </a:lvl3pPr>
      <a:lvl4pPr marL="1144875" algn="l" defTabSz="763250" rtl="0" eaLnBrk="1" latinLnBrk="0" hangingPunct="1">
        <a:defRPr sz="1502" kern="1200">
          <a:solidFill>
            <a:schemeClr val="tx1"/>
          </a:solidFill>
          <a:latin typeface="+mn-lt"/>
          <a:ea typeface="+mn-ea"/>
          <a:cs typeface="+mn-cs"/>
        </a:defRPr>
      </a:lvl4pPr>
      <a:lvl5pPr marL="1526499" algn="l" defTabSz="763250" rtl="0" eaLnBrk="1" latinLnBrk="0" hangingPunct="1">
        <a:defRPr sz="1502" kern="1200">
          <a:solidFill>
            <a:schemeClr val="tx1"/>
          </a:solidFill>
          <a:latin typeface="+mn-lt"/>
          <a:ea typeface="+mn-ea"/>
          <a:cs typeface="+mn-cs"/>
        </a:defRPr>
      </a:lvl5pPr>
      <a:lvl6pPr marL="1908124" algn="l" defTabSz="763250" rtl="0" eaLnBrk="1" latinLnBrk="0" hangingPunct="1">
        <a:defRPr sz="1502" kern="1200">
          <a:solidFill>
            <a:schemeClr val="tx1"/>
          </a:solidFill>
          <a:latin typeface="+mn-lt"/>
          <a:ea typeface="+mn-ea"/>
          <a:cs typeface="+mn-cs"/>
        </a:defRPr>
      </a:lvl6pPr>
      <a:lvl7pPr marL="2289749" algn="l" defTabSz="763250" rtl="0" eaLnBrk="1" latinLnBrk="0" hangingPunct="1">
        <a:defRPr sz="1502" kern="1200">
          <a:solidFill>
            <a:schemeClr val="tx1"/>
          </a:solidFill>
          <a:latin typeface="+mn-lt"/>
          <a:ea typeface="+mn-ea"/>
          <a:cs typeface="+mn-cs"/>
        </a:defRPr>
      </a:lvl7pPr>
      <a:lvl8pPr marL="2671374" algn="l" defTabSz="763250" rtl="0" eaLnBrk="1" latinLnBrk="0" hangingPunct="1">
        <a:defRPr sz="1502" kern="1200">
          <a:solidFill>
            <a:schemeClr val="tx1"/>
          </a:solidFill>
          <a:latin typeface="+mn-lt"/>
          <a:ea typeface="+mn-ea"/>
          <a:cs typeface="+mn-cs"/>
        </a:defRPr>
      </a:lvl8pPr>
      <a:lvl9pPr marL="3052999" algn="l" defTabSz="763250" rtl="0" eaLnBrk="1" latinLnBrk="0" hangingPunct="1">
        <a:defRPr sz="15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pisab.org/our-principles/"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pisab.org/our-principle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microsoft.com/office/2007/relationships/hdphoto" Target="../media/hdphoto3.wdp"/><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21600000">
            <a:off x="-16925" y="0"/>
            <a:ext cx="7636925" cy="3151716"/>
            <a:chOff x="-3214999" y="0"/>
            <a:chExt cx="10770386" cy="3151716"/>
          </a:xfrm>
        </p:grpSpPr>
        <p:sp>
          <p:nvSpPr>
            <p:cNvPr id="2" name="Freeform 2"/>
            <p:cNvSpPr/>
            <p:nvPr/>
          </p:nvSpPr>
          <p:spPr>
            <a:xfrm>
              <a:off x="-3214999" y="0"/>
              <a:ext cx="10770386" cy="315171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5" name="Group 5"/>
          <p:cNvGrpSpPr/>
          <p:nvPr/>
        </p:nvGrpSpPr>
        <p:grpSpPr>
          <a:xfrm rot="21600000">
            <a:off x="-16925" y="22888"/>
            <a:ext cx="1014910" cy="5692112"/>
            <a:chOff x="-483635" y="22888"/>
            <a:chExt cx="1481620" cy="7688524"/>
          </a:xfrm>
        </p:grpSpPr>
        <p:sp>
          <p:nvSpPr>
            <p:cNvPr id="4" name="Freeform 4"/>
            <p:cNvSpPr/>
            <p:nvPr/>
          </p:nvSpPr>
          <p:spPr>
            <a:xfrm>
              <a:off x="-483635" y="22888"/>
              <a:ext cx="1481620"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7" name="Group 7"/>
          <p:cNvGrpSpPr/>
          <p:nvPr/>
        </p:nvGrpSpPr>
        <p:grpSpPr>
          <a:xfrm rot="21600000">
            <a:off x="964739" y="3151716"/>
            <a:ext cx="219532" cy="2563284"/>
            <a:chOff x="964739" y="3156482"/>
            <a:chExt cx="219532" cy="2596618"/>
          </a:xfrm>
        </p:grpSpPr>
        <p:sp>
          <p:nvSpPr>
            <p:cNvPr id="6" name="Freeform 6"/>
            <p:cNvSpPr/>
            <p:nvPr/>
          </p:nvSpPr>
          <p:spPr>
            <a:xfrm>
              <a:off x="964739" y="3156482"/>
              <a:ext cx="219532" cy="259661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4B634">
                <a:alpha val="100000"/>
              </a:srgbClr>
            </a:solidFill>
          </p:spPr>
        </p:sp>
      </p:grpSp>
      <p:grpSp>
        <p:nvGrpSpPr>
          <p:cNvPr id="9" name="Group 9"/>
          <p:cNvGrpSpPr/>
          <p:nvPr/>
        </p:nvGrpSpPr>
        <p:grpSpPr>
          <a:xfrm rot="21600000">
            <a:off x="516479" y="3625318"/>
            <a:ext cx="1195891" cy="1207563"/>
            <a:chOff x="516479" y="3625318"/>
            <a:chExt cx="1195891" cy="1207563"/>
          </a:xfrm>
        </p:grpSpPr>
        <p:sp>
          <p:nvSpPr>
            <p:cNvPr id="8" name="Freeform 8"/>
            <p:cNvSpPr/>
            <p:nvPr/>
          </p:nvSpPr>
          <p:spPr>
            <a:xfrm>
              <a:off x="516479" y="3625318"/>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4B634">
                <a:alpha val="100000"/>
              </a:srgbClr>
            </a:solidFill>
          </p:spPr>
        </p:sp>
      </p:grpSp>
      <p:sp>
        <p:nvSpPr>
          <p:cNvPr id="10" name="TextBox 10"/>
          <p:cNvSpPr txBox="1"/>
          <p:nvPr/>
        </p:nvSpPr>
        <p:spPr>
          <a:xfrm rot="21600000">
            <a:off x="555162" y="4002392"/>
            <a:ext cx="1123983" cy="381000"/>
          </a:xfrm>
          <a:prstGeom prst="rect">
            <a:avLst/>
          </a:prstGeom>
        </p:spPr>
        <p:txBody>
          <a:bodyPr lIns="0" tIns="43200" rIns="0" bIns="0" rtlCol="0" anchor="t"/>
          <a:lstStyle/>
          <a:p>
            <a:pPr algn="ctr">
              <a:lnSpc>
                <a:spcPts val="3000"/>
              </a:lnSpc>
            </a:pPr>
            <a:r>
              <a:rPr lang="en-US" b="1" i="0" spc="0" dirty="0">
                <a:solidFill>
                  <a:srgbClr val="FFFFFF">
                    <a:alpha val="100000"/>
                  </a:srgbClr>
                </a:solidFill>
                <a:latin typeface="Muli"/>
              </a:rPr>
              <a:t>Overview</a:t>
            </a:r>
          </a:p>
        </p:txBody>
      </p:sp>
      <p:sp>
        <p:nvSpPr>
          <p:cNvPr id="11" name="TextBox 11"/>
          <p:cNvSpPr txBox="1"/>
          <p:nvPr/>
        </p:nvSpPr>
        <p:spPr>
          <a:xfrm rot="21600000">
            <a:off x="1463251" y="285750"/>
            <a:ext cx="5320503" cy="1428750"/>
          </a:xfrm>
          <a:prstGeom prst="rect">
            <a:avLst/>
          </a:prstGeom>
        </p:spPr>
        <p:txBody>
          <a:bodyPr lIns="0" tIns="54000" rIns="0" bIns="0" rtlCol="0" anchor="t"/>
          <a:lstStyle/>
          <a:p>
            <a:pPr algn="l">
              <a:lnSpc>
                <a:spcPts val="3750"/>
              </a:lnSpc>
            </a:pPr>
            <a:r>
              <a:rPr lang="en-US" sz="3750" b="1" i="0" spc="300" dirty="0">
                <a:solidFill>
                  <a:srgbClr val="F4B634">
                    <a:alpha val="100000"/>
                  </a:srgbClr>
                </a:solidFill>
                <a:latin typeface="Poppins"/>
              </a:rPr>
              <a:t>Community-Driven Movement Lawyering: Equity in Engagement</a:t>
            </a:r>
          </a:p>
        </p:txBody>
      </p:sp>
      <p:grpSp>
        <p:nvGrpSpPr>
          <p:cNvPr id="13" name="Group 13"/>
          <p:cNvGrpSpPr/>
          <p:nvPr/>
        </p:nvGrpSpPr>
        <p:grpSpPr>
          <a:xfrm rot="21600000">
            <a:off x="1527228" y="2356511"/>
            <a:ext cx="5137044" cy="552715"/>
            <a:chOff x="1527228" y="1904867"/>
            <a:chExt cx="5137044" cy="552715"/>
          </a:xfrm>
        </p:grpSpPr>
        <p:sp>
          <p:nvSpPr>
            <p:cNvPr id="12" name="Freeform 12"/>
            <p:cNvSpPr/>
            <p:nvPr/>
          </p:nvSpPr>
          <p:spPr>
            <a:xfrm>
              <a:off x="1527228" y="1904867"/>
              <a:ext cx="5137044" cy="55271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4B634">
                <a:alpha val="100000"/>
              </a:srgbClr>
            </a:solidFill>
          </p:spPr>
        </p:sp>
      </p:grpSp>
      <p:sp>
        <p:nvSpPr>
          <p:cNvPr id="14" name="TextBox 14"/>
          <p:cNvSpPr txBox="1"/>
          <p:nvPr/>
        </p:nvSpPr>
        <p:spPr>
          <a:xfrm rot="21600000">
            <a:off x="1789503" y="2451894"/>
            <a:ext cx="4791144" cy="361950"/>
          </a:xfrm>
          <a:prstGeom prst="rect">
            <a:avLst/>
          </a:prstGeom>
        </p:spPr>
        <p:txBody>
          <a:bodyPr lIns="0" tIns="18000" rIns="0" bIns="0" rtlCol="0" anchor="t"/>
          <a:lstStyle/>
          <a:p>
            <a:pPr algn="l">
              <a:lnSpc>
                <a:spcPts val="1440"/>
              </a:lnSpc>
            </a:pPr>
            <a:r>
              <a:rPr lang="en-US" sz="1200" b="0" i="1" spc="75" dirty="0">
                <a:solidFill>
                  <a:srgbClr val="000000">
                    <a:alpha val="100000"/>
                  </a:srgbClr>
                </a:solidFill>
                <a:latin typeface="Muli"/>
              </a:rPr>
              <a:t>“Building at the speed of trust… Unknown</a:t>
            </a:r>
          </a:p>
        </p:txBody>
      </p:sp>
      <p:sp>
        <p:nvSpPr>
          <p:cNvPr id="16" name="TextBox 16"/>
          <p:cNvSpPr txBox="1"/>
          <p:nvPr/>
        </p:nvSpPr>
        <p:spPr>
          <a:xfrm rot="21600000">
            <a:off x="2197675" y="3681413"/>
            <a:ext cx="4908249" cy="1628775"/>
          </a:xfrm>
          <a:prstGeom prst="rect">
            <a:avLst/>
          </a:prstGeom>
        </p:spPr>
        <p:txBody>
          <a:bodyPr lIns="0" tIns="18000" rIns="0" bIns="0" rtlCol="0" anchor="t"/>
          <a:lstStyle/>
          <a:p>
            <a:pPr algn="l"/>
            <a:r>
              <a:rPr lang="en-US" sz="1200" b="0" i="0" spc="75" dirty="0">
                <a:solidFill>
                  <a:srgbClr val="1E2536">
                    <a:alpha val="100000"/>
                  </a:srgbClr>
                </a:solidFill>
                <a:latin typeface="Muli"/>
              </a:rPr>
              <a:t>At CLS, our aim is to support, protect and defend the rights of black and brown partners and impacted communities. We employ the </a:t>
            </a:r>
            <a:r>
              <a:rPr lang="en-US" sz="1200" b="0" i="0" spc="75" dirty="0">
                <a:solidFill>
                  <a:srgbClr val="1E2536">
                    <a:alpha val="100000"/>
                  </a:srgbClr>
                </a:solidFill>
                <a:latin typeface="Muli"/>
                <a:hlinkClick r:id="rId2"/>
              </a:rPr>
              <a:t>Anti-Racist Organizing Principles </a:t>
            </a:r>
            <a:r>
              <a:rPr lang="en-US" sz="1200" b="0" i="0" spc="75" dirty="0">
                <a:solidFill>
                  <a:srgbClr val="1E2536">
                    <a:alpha val="100000"/>
                  </a:srgbClr>
                </a:solidFill>
                <a:latin typeface="Muli"/>
              </a:rPr>
              <a:t>to guide and inform our engagement as we seek to shift power to community and support expanding its capacity to harness that power. This presentation is intended to give an overview of our engagement lens in hopes of sharing insight into how we at CLS view our partnership with client communities.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1801F-36D2-4750-913C-65BE1711229F}"/>
              </a:ext>
            </a:extLst>
          </p:cNvPr>
          <p:cNvSpPr txBox="1">
            <a:spLocks/>
          </p:cNvSpPr>
          <p:nvPr/>
        </p:nvSpPr>
        <p:spPr>
          <a:xfrm>
            <a:off x="1781908" y="1781907"/>
            <a:ext cx="5361354" cy="3616599"/>
          </a:xfrm>
          <a:prstGeom prst="rect">
            <a:avLst/>
          </a:prstGeom>
        </p:spPr>
        <p:txBody>
          <a:bodyPr/>
          <a:lstStyle>
            <a:lvl1pPr marL="190812" indent="-190812" algn="l" defTabSz="763250" rtl="0" eaLnBrk="1" latinLnBrk="0" hangingPunct="1">
              <a:lnSpc>
                <a:spcPct val="90000"/>
              </a:lnSpc>
              <a:spcBef>
                <a:spcPts val="835"/>
              </a:spcBef>
              <a:buFont typeface="Arial" panose="020B0604020202020204" pitchFamily="34" charset="0"/>
              <a:buChar char="•"/>
              <a:defRPr sz="2337" kern="1200">
                <a:solidFill>
                  <a:schemeClr val="tx1"/>
                </a:solidFill>
                <a:latin typeface="+mn-lt"/>
                <a:ea typeface="+mn-ea"/>
                <a:cs typeface="+mn-cs"/>
              </a:defRPr>
            </a:lvl1pPr>
            <a:lvl2pPr marL="572437" indent="-190812" algn="l" defTabSz="763250" rtl="0" eaLnBrk="1" latinLnBrk="0" hangingPunct="1">
              <a:lnSpc>
                <a:spcPct val="90000"/>
              </a:lnSpc>
              <a:spcBef>
                <a:spcPts val="417"/>
              </a:spcBef>
              <a:buFont typeface="Arial" panose="020B0604020202020204" pitchFamily="34" charset="0"/>
              <a:buChar char="•"/>
              <a:defRPr sz="2003" kern="1200">
                <a:solidFill>
                  <a:schemeClr val="tx1"/>
                </a:solidFill>
                <a:latin typeface="+mn-lt"/>
                <a:ea typeface="+mn-ea"/>
                <a:cs typeface="+mn-cs"/>
              </a:defRPr>
            </a:lvl2pPr>
            <a:lvl3pPr marL="954062" indent="-190812" algn="l" defTabSz="763250" rtl="0" eaLnBrk="1" latinLnBrk="0" hangingPunct="1">
              <a:lnSpc>
                <a:spcPct val="90000"/>
              </a:lnSpc>
              <a:spcBef>
                <a:spcPts val="417"/>
              </a:spcBef>
              <a:buFont typeface="Arial" panose="020B0604020202020204" pitchFamily="34" charset="0"/>
              <a:buChar char="•"/>
              <a:defRPr sz="1669" kern="1200">
                <a:solidFill>
                  <a:schemeClr val="tx1"/>
                </a:solidFill>
                <a:latin typeface="+mn-lt"/>
                <a:ea typeface="+mn-ea"/>
                <a:cs typeface="+mn-cs"/>
              </a:defRPr>
            </a:lvl3pPr>
            <a:lvl4pPr marL="133568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4pPr>
            <a:lvl5pPr marL="1717312"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5pPr>
            <a:lvl6pPr marL="209893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6pPr>
            <a:lvl7pPr marL="248056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7pPr>
            <a:lvl8pPr marL="2862186"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8pPr>
            <a:lvl9pPr marL="324381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graphicFrame>
        <p:nvGraphicFramePr>
          <p:cNvPr id="8" name="Diagram 7">
            <a:extLst>
              <a:ext uri="{FF2B5EF4-FFF2-40B4-BE49-F238E27FC236}">
                <a16:creationId xmlns:a16="http://schemas.microsoft.com/office/drawing/2014/main" id="{C997370F-BB68-44EA-81DB-CD289DE51239}"/>
              </a:ext>
            </a:extLst>
          </p:cNvPr>
          <p:cNvGraphicFramePr/>
          <p:nvPr>
            <p:extLst>
              <p:ext uri="{D42A27DB-BD31-4B8C-83A1-F6EECF244321}">
                <p14:modId xmlns:p14="http://schemas.microsoft.com/office/powerpoint/2010/main" val="3027598173"/>
              </p:ext>
            </p:extLst>
          </p:nvPr>
        </p:nvGraphicFramePr>
        <p:xfrm>
          <a:off x="2583967" y="1106631"/>
          <a:ext cx="5208954" cy="3228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5">
            <a:extLst>
              <a:ext uri="{FF2B5EF4-FFF2-40B4-BE49-F238E27FC236}">
                <a16:creationId xmlns:a16="http://schemas.microsoft.com/office/drawing/2014/main" id="{461745B9-C4BE-46A8-B6B3-04AB0A6C5788}"/>
              </a:ext>
            </a:extLst>
          </p:cNvPr>
          <p:cNvGrpSpPr/>
          <p:nvPr/>
        </p:nvGrpSpPr>
        <p:grpSpPr>
          <a:xfrm rot="21600000">
            <a:off x="-16925" y="0"/>
            <a:ext cx="1014910" cy="5715000"/>
            <a:chOff x="-483635" y="22888"/>
            <a:chExt cx="1481620" cy="7688524"/>
          </a:xfrm>
        </p:grpSpPr>
        <p:sp>
          <p:nvSpPr>
            <p:cNvPr id="13" name="Freeform 4">
              <a:extLst>
                <a:ext uri="{FF2B5EF4-FFF2-40B4-BE49-F238E27FC236}">
                  <a16:creationId xmlns:a16="http://schemas.microsoft.com/office/drawing/2014/main" id="{3D69FB70-3FFC-46BF-9F00-F40BE34D5500}"/>
                </a:ext>
              </a:extLst>
            </p:cNvPr>
            <p:cNvSpPr/>
            <p:nvPr/>
          </p:nvSpPr>
          <p:spPr>
            <a:xfrm>
              <a:off x="-483635" y="22888"/>
              <a:ext cx="1481620"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14" name="Group 7">
            <a:extLst>
              <a:ext uri="{FF2B5EF4-FFF2-40B4-BE49-F238E27FC236}">
                <a16:creationId xmlns:a16="http://schemas.microsoft.com/office/drawing/2014/main" id="{85EF1BF3-08D5-494F-8C5B-A294F6AE64D8}"/>
              </a:ext>
            </a:extLst>
          </p:cNvPr>
          <p:cNvGrpSpPr/>
          <p:nvPr/>
        </p:nvGrpSpPr>
        <p:grpSpPr>
          <a:xfrm rot="21600000">
            <a:off x="997985" y="0"/>
            <a:ext cx="219532" cy="5715000"/>
            <a:chOff x="964739" y="3156482"/>
            <a:chExt cx="219532" cy="2596618"/>
          </a:xfrm>
        </p:grpSpPr>
        <p:sp>
          <p:nvSpPr>
            <p:cNvPr id="15" name="Freeform 6">
              <a:extLst>
                <a:ext uri="{FF2B5EF4-FFF2-40B4-BE49-F238E27FC236}">
                  <a16:creationId xmlns:a16="http://schemas.microsoft.com/office/drawing/2014/main" id="{39661F8E-C6AC-4F0D-9D0F-FE04E12E782A}"/>
                </a:ext>
              </a:extLst>
            </p:cNvPr>
            <p:cNvSpPr/>
            <p:nvPr/>
          </p:nvSpPr>
          <p:spPr>
            <a:xfrm>
              <a:off x="964739" y="3156482"/>
              <a:ext cx="219532" cy="259661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4B634">
                <a:alpha val="100000"/>
              </a:srgbClr>
            </a:solidFill>
          </p:spPr>
        </p:sp>
      </p:grpSp>
      <p:grpSp>
        <p:nvGrpSpPr>
          <p:cNvPr id="16" name="Group 9">
            <a:extLst>
              <a:ext uri="{FF2B5EF4-FFF2-40B4-BE49-F238E27FC236}">
                <a16:creationId xmlns:a16="http://schemas.microsoft.com/office/drawing/2014/main" id="{CC17B9CC-942E-4CC0-8606-A2753DC6D1F7}"/>
              </a:ext>
            </a:extLst>
          </p:cNvPr>
          <p:cNvGrpSpPr/>
          <p:nvPr/>
        </p:nvGrpSpPr>
        <p:grpSpPr>
          <a:xfrm rot="21600000">
            <a:off x="490530" y="2531304"/>
            <a:ext cx="1195891" cy="1207563"/>
            <a:chOff x="516479" y="3625318"/>
            <a:chExt cx="1195891" cy="1207563"/>
          </a:xfrm>
        </p:grpSpPr>
        <p:sp>
          <p:nvSpPr>
            <p:cNvPr id="17" name="Freeform 8">
              <a:extLst>
                <a:ext uri="{FF2B5EF4-FFF2-40B4-BE49-F238E27FC236}">
                  <a16:creationId xmlns:a16="http://schemas.microsoft.com/office/drawing/2014/main" id="{420455A0-FDD2-4283-8DBD-92D37C9C6A38}"/>
                </a:ext>
              </a:extLst>
            </p:cNvPr>
            <p:cNvSpPr/>
            <p:nvPr/>
          </p:nvSpPr>
          <p:spPr>
            <a:xfrm>
              <a:off x="516479" y="3625318"/>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4B634">
                <a:alpha val="100000"/>
              </a:srgbClr>
            </a:solidFill>
          </p:spPr>
        </p:sp>
      </p:grpSp>
      <p:sp>
        <p:nvSpPr>
          <p:cNvPr id="18" name="TextBox 24">
            <a:extLst>
              <a:ext uri="{FF2B5EF4-FFF2-40B4-BE49-F238E27FC236}">
                <a16:creationId xmlns:a16="http://schemas.microsoft.com/office/drawing/2014/main" id="{AB9B32FD-5644-47C9-8411-94031EE1A553}"/>
              </a:ext>
            </a:extLst>
          </p:cNvPr>
          <p:cNvSpPr txBox="1"/>
          <p:nvPr/>
        </p:nvSpPr>
        <p:spPr>
          <a:xfrm>
            <a:off x="524792" y="2472906"/>
            <a:ext cx="1123983" cy="769187"/>
          </a:xfrm>
          <a:prstGeom prst="rect">
            <a:avLst/>
          </a:prstGeom>
        </p:spPr>
        <p:txBody>
          <a:bodyPr lIns="0" tIns="43200" rIns="0" bIns="0" rtlCol="0" anchor="t"/>
          <a:lstStyle/>
          <a:p>
            <a:pPr algn="ctr">
              <a:lnSpc>
                <a:spcPts val="3000"/>
              </a:lnSpc>
            </a:pPr>
            <a:r>
              <a:rPr lang="en-US" sz="1600" b="1" i="0" spc="0" dirty="0">
                <a:solidFill>
                  <a:srgbClr val="FFFFFF">
                    <a:alpha val="100000"/>
                  </a:srgbClr>
                </a:solidFill>
                <a:latin typeface="Muli"/>
              </a:rPr>
              <a:t>The #OneCLS Model</a:t>
            </a:r>
          </a:p>
        </p:txBody>
      </p:sp>
      <p:grpSp>
        <p:nvGrpSpPr>
          <p:cNvPr id="9" name="Group 8">
            <a:extLst>
              <a:ext uri="{FF2B5EF4-FFF2-40B4-BE49-F238E27FC236}">
                <a16:creationId xmlns:a16="http://schemas.microsoft.com/office/drawing/2014/main" id="{0D032876-AEAB-4EC4-AE73-ABCA65D930CC}"/>
              </a:ext>
            </a:extLst>
          </p:cNvPr>
          <p:cNvGrpSpPr/>
          <p:nvPr/>
        </p:nvGrpSpPr>
        <p:grpSpPr>
          <a:xfrm>
            <a:off x="1902372" y="2129943"/>
            <a:ext cx="1190883" cy="1207563"/>
            <a:chOff x="382488" y="1472"/>
            <a:chExt cx="1480839" cy="1480839"/>
          </a:xfrm>
        </p:grpSpPr>
        <p:sp>
          <p:nvSpPr>
            <p:cNvPr id="10" name="Oval 9">
              <a:extLst>
                <a:ext uri="{FF2B5EF4-FFF2-40B4-BE49-F238E27FC236}">
                  <a16:creationId xmlns:a16="http://schemas.microsoft.com/office/drawing/2014/main" id="{CA50109B-8D83-41FF-95B2-AE57DA641D1A}"/>
                </a:ext>
              </a:extLst>
            </p:cNvPr>
            <p:cNvSpPr/>
            <p:nvPr/>
          </p:nvSpPr>
          <p:spPr>
            <a:xfrm>
              <a:off x="382488" y="1472"/>
              <a:ext cx="1480839" cy="14808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a:extLst>
                <a:ext uri="{FF2B5EF4-FFF2-40B4-BE49-F238E27FC236}">
                  <a16:creationId xmlns:a16="http://schemas.microsoft.com/office/drawing/2014/main" id="{9BCBE320-BE0E-4B6A-8F8B-02581F55EC68}"/>
                </a:ext>
              </a:extLst>
            </p:cNvPr>
            <p:cNvSpPr txBox="1"/>
            <p:nvPr/>
          </p:nvSpPr>
          <p:spPr>
            <a:xfrm>
              <a:off x="549103" y="218336"/>
              <a:ext cx="1169049" cy="10471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Abolition</a:t>
              </a:r>
            </a:p>
          </p:txBody>
        </p:sp>
      </p:grpSp>
    </p:spTree>
    <p:extLst>
      <p:ext uri="{BB962C8B-B14F-4D97-AF65-F5344CB8AC3E}">
        <p14:creationId xmlns:p14="http://schemas.microsoft.com/office/powerpoint/2010/main" val="179780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4389D3-0DC1-4C6B-AC69-E7245B300906}"/>
              </a:ext>
            </a:extLst>
          </p:cNvPr>
          <p:cNvGrpSpPr/>
          <p:nvPr/>
        </p:nvGrpSpPr>
        <p:grpSpPr>
          <a:xfrm rot="21600000">
            <a:off x="0" y="0"/>
            <a:ext cx="1007510" cy="5715000"/>
            <a:chOff x="-474110" y="-2177387"/>
            <a:chExt cx="1481620" cy="8774374"/>
          </a:xfrm>
        </p:grpSpPr>
        <p:sp>
          <p:nvSpPr>
            <p:cNvPr id="3" name="Freeform 2">
              <a:extLst>
                <a:ext uri="{FF2B5EF4-FFF2-40B4-BE49-F238E27FC236}">
                  <a16:creationId xmlns:a16="http://schemas.microsoft.com/office/drawing/2014/main" id="{F5A185E6-60B2-4ADF-8DA2-0C540A3E4A12}"/>
                </a:ext>
              </a:extLst>
            </p:cNvPr>
            <p:cNvSpPr/>
            <p:nvPr/>
          </p:nvSpPr>
          <p:spPr>
            <a:xfrm>
              <a:off x="-474110" y="-2177387"/>
              <a:ext cx="1481620" cy="877437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4" name="Group 7">
            <a:extLst>
              <a:ext uri="{FF2B5EF4-FFF2-40B4-BE49-F238E27FC236}">
                <a16:creationId xmlns:a16="http://schemas.microsoft.com/office/drawing/2014/main" id="{C73A0D4D-B9FB-4F16-814F-31CCE32216CA}"/>
              </a:ext>
            </a:extLst>
          </p:cNvPr>
          <p:cNvGrpSpPr/>
          <p:nvPr/>
        </p:nvGrpSpPr>
        <p:grpSpPr>
          <a:xfrm rot="21600000">
            <a:off x="947509" y="0"/>
            <a:ext cx="219532" cy="5715000"/>
            <a:chOff x="947509" y="-1454668"/>
            <a:chExt cx="219532" cy="7214636"/>
          </a:xfrm>
        </p:grpSpPr>
        <p:sp>
          <p:nvSpPr>
            <p:cNvPr id="5" name="Freeform 6">
              <a:extLst>
                <a:ext uri="{FF2B5EF4-FFF2-40B4-BE49-F238E27FC236}">
                  <a16:creationId xmlns:a16="http://schemas.microsoft.com/office/drawing/2014/main" id="{EAD7F002-8076-4B70-9222-42AB1F2C91CB}"/>
                </a:ext>
              </a:extLst>
            </p:cNvPr>
            <p:cNvSpPr/>
            <p:nvPr/>
          </p:nvSpPr>
          <p:spPr>
            <a:xfrm>
              <a:off x="947509" y="-1454668"/>
              <a:ext cx="219532" cy="721463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7F23">
                <a:alpha val="100000"/>
              </a:srgbClr>
            </a:solidFill>
          </p:spPr>
        </p:sp>
      </p:grpSp>
      <p:grpSp>
        <p:nvGrpSpPr>
          <p:cNvPr id="6" name="Group 9">
            <a:extLst>
              <a:ext uri="{FF2B5EF4-FFF2-40B4-BE49-F238E27FC236}">
                <a16:creationId xmlns:a16="http://schemas.microsoft.com/office/drawing/2014/main" id="{B7B31F30-276C-4ECA-83B9-93F7B4F24942}"/>
              </a:ext>
            </a:extLst>
          </p:cNvPr>
          <p:cNvGrpSpPr/>
          <p:nvPr/>
        </p:nvGrpSpPr>
        <p:grpSpPr>
          <a:xfrm rot="21600000">
            <a:off x="403641" y="1948918"/>
            <a:ext cx="1391845" cy="1207563"/>
            <a:chOff x="516479" y="1948918"/>
            <a:chExt cx="1195891" cy="1207563"/>
          </a:xfrm>
        </p:grpSpPr>
        <p:sp>
          <p:nvSpPr>
            <p:cNvPr id="7" name="Freeform 8">
              <a:extLst>
                <a:ext uri="{FF2B5EF4-FFF2-40B4-BE49-F238E27FC236}">
                  <a16:creationId xmlns:a16="http://schemas.microsoft.com/office/drawing/2014/main" id="{F946FB2E-AFB7-49F0-A577-A9FA6C3002B4}"/>
                </a:ext>
              </a:extLst>
            </p:cNvPr>
            <p:cNvSpPr/>
            <p:nvPr/>
          </p:nvSpPr>
          <p:spPr>
            <a:xfrm>
              <a:off x="516479" y="1948918"/>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7F23">
                <a:alpha val="100000"/>
              </a:srgbClr>
            </a:solidFill>
          </p:spPr>
        </p:sp>
      </p:grpSp>
      <p:sp>
        <p:nvSpPr>
          <p:cNvPr id="8" name="TextBox 10">
            <a:extLst>
              <a:ext uri="{FF2B5EF4-FFF2-40B4-BE49-F238E27FC236}">
                <a16:creationId xmlns:a16="http://schemas.microsoft.com/office/drawing/2014/main" id="{C860FA12-9768-4CFB-854D-A0A320CBD574}"/>
              </a:ext>
            </a:extLst>
          </p:cNvPr>
          <p:cNvSpPr txBox="1"/>
          <p:nvPr/>
        </p:nvSpPr>
        <p:spPr>
          <a:xfrm rot="21600000">
            <a:off x="1882751" y="2775"/>
            <a:ext cx="2612267" cy="1207563"/>
          </a:xfrm>
          <a:prstGeom prst="rect">
            <a:avLst/>
          </a:prstGeom>
        </p:spPr>
        <p:txBody>
          <a:bodyPr lIns="0" tIns="43200" rIns="0" bIns="0" rtlCol="0" anchor="t"/>
          <a:lstStyle/>
          <a:p>
            <a:pPr>
              <a:lnSpc>
                <a:spcPts val="3000"/>
              </a:lnSpc>
            </a:pPr>
            <a:endParaRPr lang="en-US" sz="2000" b="1" i="0" spc="0" dirty="0">
              <a:solidFill>
                <a:schemeClr val="tx2"/>
              </a:solidFill>
              <a:latin typeface="Muli"/>
            </a:endParaRPr>
          </a:p>
        </p:txBody>
      </p:sp>
      <p:graphicFrame>
        <p:nvGraphicFramePr>
          <p:cNvPr id="16" name="Table 16">
            <a:extLst>
              <a:ext uri="{FF2B5EF4-FFF2-40B4-BE49-F238E27FC236}">
                <a16:creationId xmlns:a16="http://schemas.microsoft.com/office/drawing/2014/main" id="{7E42864F-2AA3-44E2-BF49-7919727C63E4}"/>
              </a:ext>
            </a:extLst>
          </p:cNvPr>
          <p:cNvGraphicFramePr>
            <a:graphicFrameLocks noGrp="1"/>
          </p:cNvGraphicFramePr>
          <p:nvPr>
            <p:extLst>
              <p:ext uri="{D42A27DB-BD31-4B8C-83A1-F6EECF244321}">
                <p14:modId xmlns:p14="http://schemas.microsoft.com/office/powerpoint/2010/main" val="1966754191"/>
              </p:ext>
            </p:extLst>
          </p:nvPr>
        </p:nvGraphicFramePr>
        <p:xfrm>
          <a:off x="1882751" y="492757"/>
          <a:ext cx="5080000" cy="4119882"/>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3362426315"/>
                    </a:ext>
                  </a:extLst>
                </a:gridCol>
                <a:gridCol w="2540000">
                  <a:extLst>
                    <a:ext uri="{9D8B030D-6E8A-4147-A177-3AD203B41FA5}">
                      <a16:colId xmlns:a16="http://schemas.microsoft.com/office/drawing/2014/main" val="1206820695"/>
                    </a:ext>
                  </a:extLst>
                </a:gridCol>
              </a:tblGrid>
              <a:tr h="370840">
                <a:tc>
                  <a:txBody>
                    <a:bodyPr/>
                    <a:lstStyle/>
                    <a:p>
                      <a:pPr marL="0" marR="0" lvl="0" indent="0" algn="ctr" defTabSz="76325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swald"/>
                      </a:endParaRPr>
                    </a:p>
                    <a:p>
                      <a:pPr marL="0" marR="0" lvl="0" indent="0" algn="ctr" defTabSz="76325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swald"/>
                        </a:rPr>
                        <a:t>Analyzing Power</a:t>
                      </a:r>
                    </a:p>
                    <a:p>
                      <a:pPr algn="ctr"/>
                      <a:endParaRPr lang="en-US" dirty="0"/>
                    </a:p>
                  </a:txBody>
                  <a:tcPr/>
                </a:tc>
                <a:tc>
                  <a:txBody>
                    <a:bodyPr/>
                    <a:lstStyle/>
                    <a:p>
                      <a:pPr marL="0" marR="0" lvl="0" indent="0" algn="ctr" defTabSz="76325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swald"/>
                      </a:endParaRPr>
                    </a:p>
                    <a:p>
                      <a:pPr marL="0" marR="0" lvl="0" indent="0" algn="ctr" defTabSz="76325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swald"/>
                        </a:rPr>
                        <a:t>Developing Leadership</a:t>
                      </a:r>
                    </a:p>
                    <a:p>
                      <a:pPr algn="ctr"/>
                      <a:endParaRPr lang="en-US" dirty="0"/>
                    </a:p>
                  </a:txBody>
                  <a:tcPr/>
                </a:tc>
                <a:extLst>
                  <a:ext uri="{0D108BD9-81ED-4DB2-BD59-A6C34878D82A}">
                    <a16:rowId xmlns:a16="http://schemas.microsoft.com/office/drawing/2014/main" val="2791391547"/>
                  </a:ext>
                </a:extLst>
              </a:tr>
              <a:tr h="370840">
                <a:tc>
                  <a:txBody>
                    <a:bodyPr/>
                    <a:lstStyle/>
                    <a:p>
                      <a:pPr marL="0" marR="0" lvl="0" indent="0" algn="ctr" defTabSz="763250" rtl="0" eaLnBrk="1" fontAlgn="auto" latinLnBrk="0" hangingPunct="1">
                        <a:lnSpc>
                          <a:spcPct val="100000"/>
                        </a:lnSpc>
                        <a:spcBef>
                          <a:spcPts val="0"/>
                        </a:spcBef>
                        <a:spcAft>
                          <a:spcPts val="0"/>
                        </a:spcAft>
                        <a:buClrTx/>
                        <a:buSzTx/>
                        <a:buFontTx/>
                        <a:buNone/>
                        <a:tabLst/>
                        <a:defRPr/>
                      </a:pPr>
                      <a:endParaRPr lang="en-US" sz="1502" b="0" i="0" kern="1200" dirty="0">
                        <a:solidFill>
                          <a:schemeClr val="dk1"/>
                        </a:solidFill>
                        <a:effectLst/>
                        <a:latin typeface="+mn-lt"/>
                        <a:ea typeface="+mn-ea"/>
                        <a:cs typeface="+mn-cs"/>
                      </a:endParaRPr>
                    </a:p>
                    <a:p>
                      <a:pPr marL="0" marR="0" lvl="0" indent="0" algn="ctr" defTabSz="763250" rtl="0" eaLnBrk="1" fontAlgn="auto" latinLnBrk="0" hangingPunct="1">
                        <a:lnSpc>
                          <a:spcPct val="100000"/>
                        </a:lnSpc>
                        <a:spcBef>
                          <a:spcPts val="0"/>
                        </a:spcBef>
                        <a:spcAft>
                          <a:spcPts val="0"/>
                        </a:spcAft>
                        <a:buClrTx/>
                        <a:buSzTx/>
                        <a:buFontTx/>
                        <a:buNone/>
                        <a:tabLst/>
                        <a:defRPr/>
                      </a:pPr>
                      <a:r>
                        <a:rPr lang="en-US" sz="1502" b="0" i="0" kern="1200" dirty="0">
                          <a:solidFill>
                            <a:schemeClr val="dk1"/>
                          </a:solidFill>
                          <a:effectLst/>
                          <a:latin typeface="+mn-lt"/>
                          <a:ea typeface="+mn-ea"/>
                          <a:cs typeface="+mn-cs"/>
                        </a:rPr>
                        <a:t>Gatekeeping</a:t>
                      </a:r>
                    </a:p>
                    <a:p>
                      <a:pPr algn="ctr"/>
                      <a:endParaRPr lang="en-US" dirty="0"/>
                    </a:p>
                  </a:txBody>
                  <a:tcPr/>
                </a:tc>
                <a:tc>
                  <a:txBody>
                    <a:bodyPr/>
                    <a:lstStyle/>
                    <a:p>
                      <a:pPr marL="0" marR="0" lvl="0" indent="0" algn="ctr" defTabSz="763250" rtl="0" eaLnBrk="1" fontAlgn="auto" latinLnBrk="0" hangingPunct="1">
                        <a:lnSpc>
                          <a:spcPct val="100000"/>
                        </a:lnSpc>
                        <a:spcBef>
                          <a:spcPts val="0"/>
                        </a:spcBef>
                        <a:spcAft>
                          <a:spcPts val="0"/>
                        </a:spcAft>
                        <a:buClrTx/>
                        <a:buSzTx/>
                        <a:buFontTx/>
                        <a:buNone/>
                        <a:tabLst/>
                        <a:defRPr/>
                      </a:pPr>
                      <a:endParaRPr lang="en-US" sz="1502" b="0" i="0" kern="1200" dirty="0">
                        <a:solidFill>
                          <a:schemeClr val="dk1"/>
                        </a:solidFill>
                        <a:effectLst/>
                        <a:latin typeface="+mn-lt"/>
                        <a:ea typeface="+mn-ea"/>
                        <a:cs typeface="+mn-cs"/>
                      </a:endParaRPr>
                    </a:p>
                    <a:p>
                      <a:pPr marL="0" marR="0" lvl="0" indent="0" algn="ctr" defTabSz="763250" rtl="0" eaLnBrk="1" fontAlgn="auto" latinLnBrk="0" hangingPunct="1">
                        <a:lnSpc>
                          <a:spcPct val="100000"/>
                        </a:lnSpc>
                        <a:spcBef>
                          <a:spcPts val="0"/>
                        </a:spcBef>
                        <a:spcAft>
                          <a:spcPts val="0"/>
                        </a:spcAft>
                        <a:buClrTx/>
                        <a:buSzTx/>
                        <a:buFontTx/>
                        <a:buNone/>
                        <a:tabLst/>
                        <a:defRPr/>
                      </a:pPr>
                      <a:r>
                        <a:rPr lang="en-US" sz="1502" b="0" i="0" kern="1200" dirty="0">
                          <a:solidFill>
                            <a:schemeClr val="dk1"/>
                          </a:solidFill>
                          <a:effectLst/>
                          <a:latin typeface="+mn-lt"/>
                          <a:ea typeface="+mn-ea"/>
                          <a:cs typeface="+mn-cs"/>
                        </a:rPr>
                        <a:t>Identifying and Analyzing Manifestations of Racism</a:t>
                      </a:r>
                    </a:p>
                    <a:p>
                      <a:pPr algn="ctr"/>
                      <a:endParaRPr lang="en-US" dirty="0"/>
                    </a:p>
                  </a:txBody>
                  <a:tcPr/>
                </a:tc>
                <a:extLst>
                  <a:ext uri="{0D108BD9-81ED-4DB2-BD59-A6C34878D82A}">
                    <a16:rowId xmlns:a16="http://schemas.microsoft.com/office/drawing/2014/main" val="3470766718"/>
                  </a:ext>
                </a:extLst>
              </a:tr>
              <a:tr h="370840">
                <a:tc>
                  <a:txBody>
                    <a:bodyPr/>
                    <a:lstStyle/>
                    <a:p>
                      <a:pPr marL="0" marR="0" lvl="0" indent="0" algn="ctr" defTabSz="763250" rtl="0" eaLnBrk="1" fontAlgn="auto" latinLnBrk="0" hangingPunct="1">
                        <a:lnSpc>
                          <a:spcPct val="100000"/>
                        </a:lnSpc>
                        <a:spcBef>
                          <a:spcPts val="0"/>
                        </a:spcBef>
                        <a:spcAft>
                          <a:spcPts val="0"/>
                        </a:spcAft>
                        <a:buClrTx/>
                        <a:buSzTx/>
                        <a:buFontTx/>
                        <a:buNone/>
                        <a:tabLst/>
                        <a:defRPr/>
                      </a:pPr>
                      <a:endParaRPr lang="en-US" sz="1502" b="0" i="0" kern="1200" dirty="0">
                        <a:solidFill>
                          <a:schemeClr val="dk1"/>
                        </a:solidFill>
                        <a:effectLst/>
                        <a:latin typeface="+mn-lt"/>
                        <a:ea typeface="+mn-ea"/>
                        <a:cs typeface="+mn-cs"/>
                      </a:endParaRPr>
                    </a:p>
                    <a:p>
                      <a:pPr marL="0" marR="0" lvl="0" indent="0" algn="ctr" defTabSz="763250" rtl="0" eaLnBrk="1" fontAlgn="auto" latinLnBrk="0" hangingPunct="1">
                        <a:lnSpc>
                          <a:spcPct val="100000"/>
                        </a:lnSpc>
                        <a:spcBef>
                          <a:spcPts val="0"/>
                        </a:spcBef>
                        <a:spcAft>
                          <a:spcPts val="0"/>
                        </a:spcAft>
                        <a:buClrTx/>
                        <a:buSzTx/>
                        <a:buFontTx/>
                        <a:buNone/>
                        <a:tabLst/>
                        <a:defRPr/>
                      </a:pPr>
                      <a:r>
                        <a:rPr lang="en-US" sz="1502" b="0" i="0" kern="1200" dirty="0">
                          <a:solidFill>
                            <a:schemeClr val="dk1"/>
                          </a:solidFill>
                          <a:effectLst/>
                          <a:latin typeface="+mn-lt"/>
                          <a:ea typeface="+mn-ea"/>
                          <a:cs typeface="+mn-cs"/>
                        </a:rPr>
                        <a:t>Learning from History</a:t>
                      </a:r>
                    </a:p>
                    <a:p>
                      <a:pPr algn="ctr"/>
                      <a:endParaRPr lang="en-US" dirty="0"/>
                    </a:p>
                  </a:txBody>
                  <a:tcPr/>
                </a:tc>
                <a:tc>
                  <a:txBody>
                    <a:bodyPr/>
                    <a:lstStyle/>
                    <a:p>
                      <a:pPr marL="0" marR="0" lvl="0" indent="0" algn="ctr" defTabSz="763250" rtl="0" eaLnBrk="1" fontAlgn="auto" latinLnBrk="0" hangingPunct="1">
                        <a:lnSpc>
                          <a:spcPct val="100000"/>
                        </a:lnSpc>
                        <a:spcBef>
                          <a:spcPts val="0"/>
                        </a:spcBef>
                        <a:spcAft>
                          <a:spcPts val="0"/>
                        </a:spcAft>
                        <a:buClrTx/>
                        <a:buSzTx/>
                        <a:buFontTx/>
                        <a:buNone/>
                        <a:tabLst/>
                        <a:defRPr/>
                      </a:pPr>
                      <a:endParaRPr lang="en-US" sz="1502" b="0" i="0" kern="1200" dirty="0">
                        <a:solidFill>
                          <a:schemeClr val="dk1"/>
                        </a:solidFill>
                        <a:effectLst/>
                        <a:latin typeface="+mn-lt"/>
                        <a:ea typeface="+mn-ea"/>
                        <a:cs typeface="+mn-cs"/>
                      </a:endParaRPr>
                    </a:p>
                    <a:p>
                      <a:pPr marL="0" marR="0" lvl="0" indent="0" algn="ctr" defTabSz="763250" rtl="0" eaLnBrk="1" fontAlgn="auto" latinLnBrk="0" hangingPunct="1">
                        <a:lnSpc>
                          <a:spcPct val="100000"/>
                        </a:lnSpc>
                        <a:spcBef>
                          <a:spcPts val="0"/>
                        </a:spcBef>
                        <a:spcAft>
                          <a:spcPts val="0"/>
                        </a:spcAft>
                        <a:buClrTx/>
                        <a:buSzTx/>
                        <a:buFontTx/>
                        <a:buNone/>
                        <a:tabLst/>
                        <a:defRPr/>
                      </a:pPr>
                      <a:r>
                        <a:rPr lang="en-US" sz="1502" b="0" i="0" kern="1200" dirty="0">
                          <a:solidFill>
                            <a:schemeClr val="dk1"/>
                          </a:solidFill>
                          <a:effectLst/>
                          <a:latin typeface="+mn-lt"/>
                          <a:ea typeface="+mn-ea"/>
                          <a:cs typeface="+mn-cs"/>
                        </a:rPr>
                        <a:t>Maintaining Accountability</a:t>
                      </a:r>
                    </a:p>
                    <a:p>
                      <a:pPr algn="ctr"/>
                      <a:endParaRPr lang="en-US" dirty="0"/>
                    </a:p>
                  </a:txBody>
                  <a:tcPr/>
                </a:tc>
                <a:extLst>
                  <a:ext uri="{0D108BD9-81ED-4DB2-BD59-A6C34878D82A}">
                    <a16:rowId xmlns:a16="http://schemas.microsoft.com/office/drawing/2014/main" val="2168753739"/>
                  </a:ext>
                </a:extLst>
              </a:tr>
              <a:tr h="370840">
                <a:tc>
                  <a:txBody>
                    <a:bodyPr/>
                    <a:lstStyle/>
                    <a:p>
                      <a:pPr marL="0" marR="0" lvl="0" indent="0" algn="ctr" defTabSz="763250" rtl="0" eaLnBrk="1" fontAlgn="auto" latinLnBrk="0" hangingPunct="1">
                        <a:lnSpc>
                          <a:spcPct val="100000"/>
                        </a:lnSpc>
                        <a:spcBef>
                          <a:spcPts val="0"/>
                        </a:spcBef>
                        <a:spcAft>
                          <a:spcPts val="0"/>
                        </a:spcAft>
                        <a:buClrTx/>
                        <a:buSzTx/>
                        <a:buFontTx/>
                        <a:buNone/>
                        <a:tabLst/>
                        <a:defRPr/>
                      </a:pPr>
                      <a:endParaRPr lang="en-US" sz="1502" b="0" i="0" kern="1200" dirty="0">
                        <a:solidFill>
                          <a:schemeClr val="dk1"/>
                        </a:solidFill>
                        <a:effectLst/>
                        <a:latin typeface="+mn-lt"/>
                        <a:ea typeface="+mn-ea"/>
                        <a:cs typeface="+mn-cs"/>
                      </a:endParaRPr>
                    </a:p>
                    <a:p>
                      <a:pPr marL="0" marR="0" lvl="0" indent="0" algn="ctr" defTabSz="763250" rtl="0" eaLnBrk="1" fontAlgn="auto" latinLnBrk="0" hangingPunct="1">
                        <a:lnSpc>
                          <a:spcPct val="100000"/>
                        </a:lnSpc>
                        <a:spcBef>
                          <a:spcPts val="0"/>
                        </a:spcBef>
                        <a:spcAft>
                          <a:spcPts val="0"/>
                        </a:spcAft>
                        <a:buClrTx/>
                        <a:buSzTx/>
                        <a:buFontTx/>
                        <a:buNone/>
                        <a:tabLst/>
                        <a:defRPr/>
                      </a:pPr>
                      <a:r>
                        <a:rPr lang="en-US" sz="1502" b="0" i="0" kern="1200" dirty="0">
                          <a:solidFill>
                            <a:schemeClr val="dk1"/>
                          </a:solidFill>
                          <a:effectLst/>
                          <a:latin typeface="+mn-lt"/>
                          <a:ea typeface="+mn-ea"/>
                          <a:cs typeface="+mn-cs"/>
                        </a:rPr>
                        <a:t>Networking</a:t>
                      </a:r>
                    </a:p>
                    <a:p>
                      <a:pPr algn="ctr"/>
                      <a:endParaRPr lang="en-US" dirty="0"/>
                    </a:p>
                  </a:txBody>
                  <a:tcPr/>
                </a:tc>
                <a:tc>
                  <a:txBody>
                    <a:bodyPr/>
                    <a:lstStyle/>
                    <a:p>
                      <a:pPr marL="0" marR="0" lvl="0" indent="0" algn="ctr" defTabSz="763250" rtl="0" eaLnBrk="1" fontAlgn="auto" latinLnBrk="0" hangingPunct="1">
                        <a:lnSpc>
                          <a:spcPct val="100000"/>
                        </a:lnSpc>
                        <a:spcBef>
                          <a:spcPts val="0"/>
                        </a:spcBef>
                        <a:spcAft>
                          <a:spcPts val="0"/>
                        </a:spcAft>
                        <a:buClrTx/>
                        <a:buSzTx/>
                        <a:buFontTx/>
                        <a:buNone/>
                        <a:tabLst/>
                        <a:defRPr/>
                      </a:pPr>
                      <a:endParaRPr lang="en-US" sz="1502" b="0" i="0" kern="1200" dirty="0">
                        <a:solidFill>
                          <a:schemeClr val="dk1"/>
                        </a:solidFill>
                        <a:effectLst/>
                        <a:latin typeface="+mn-lt"/>
                        <a:ea typeface="+mn-ea"/>
                        <a:cs typeface="+mn-cs"/>
                      </a:endParaRPr>
                    </a:p>
                    <a:p>
                      <a:pPr marL="0" marR="0" lvl="0" indent="0" algn="ctr" defTabSz="763250" rtl="0" eaLnBrk="1" fontAlgn="auto" latinLnBrk="0" hangingPunct="1">
                        <a:lnSpc>
                          <a:spcPct val="100000"/>
                        </a:lnSpc>
                        <a:spcBef>
                          <a:spcPts val="0"/>
                        </a:spcBef>
                        <a:spcAft>
                          <a:spcPts val="0"/>
                        </a:spcAft>
                        <a:buClrTx/>
                        <a:buSzTx/>
                        <a:buFontTx/>
                        <a:buNone/>
                        <a:tabLst/>
                        <a:defRPr/>
                      </a:pPr>
                      <a:r>
                        <a:rPr lang="en-US" sz="1502" b="0" i="0" kern="1200" dirty="0">
                          <a:solidFill>
                            <a:schemeClr val="dk1"/>
                          </a:solidFill>
                          <a:effectLst/>
                          <a:latin typeface="+mn-lt"/>
                          <a:ea typeface="+mn-ea"/>
                          <a:cs typeface="+mn-cs"/>
                        </a:rPr>
                        <a:t>Sharing Culture</a:t>
                      </a:r>
                    </a:p>
                    <a:p>
                      <a:pPr algn="ctr"/>
                      <a:endParaRPr lang="en-US" dirty="0"/>
                    </a:p>
                  </a:txBody>
                  <a:tcPr/>
                </a:tc>
                <a:extLst>
                  <a:ext uri="{0D108BD9-81ED-4DB2-BD59-A6C34878D82A}">
                    <a16:rowId xmlns:a16="http://schemas.microsoft.com/office/drawing/2014/main" val="1509404240"/>
                  </a:ext>
                </a:extLst>
              </a:tr>
              <a:tr h="370840">
                <a:tc>
                  <a:txBody>
                    <a:bodyPr/>
                    <a:lstStyle/>
                    <a:p>
                      <a:pPr algn="ctr"/>
                      <a:r>
                        <a:rPr lang="en-US" sz="1502" b="0" i="0" kern="1200" dirty="0">
                          <a:solidFill>
                            <a:schemeClr val="dk1"/>
                          </a:solidFill>
                          <a:effectLst/>
                          <a:latin typeface="+mn-lt"/>
                          <a:ea typeface="+mn-ea"/>
                          <a:cs typeface="+mn-cs"/>
                        </a:rPr>
                        <a:t>Undoing Internalized Racial Oppression</a:t>
                      </a:r>
                      <a:br>
                        <a:rPr lang="en-US" sz="1502" b="0" i="0" kern="1200" dirty="0">
                          <a:solidFill>
                            <a:schemeClr val="dk1"/>
                          </a:solidFill>
                          <a:effectLst/>
                          <a:latin typeface="+mn-lt"/>
                          <a:ea typeface="+mn-ea"/>
                          <a:cs typeface="+mn-cs"/>
                        </a:rPr>
                      </a:br>
                      <a:endParaRPr lang="en-US" dirty="0"/>
                    </a:p>
                  </a:txBody>
                  <a:tcPr/>
                </a:tc>
                <a:tc>
                  <a:txBody>
                    <a:bodyPr/>
                    <a:lstStyle/>
                    <a:p>
                      <a:pPr marL="0" marR="0" lvl="0" indent="0" algn="ctr" defTabSz="763250" rtl="0" eaLnBrk="1" fontAlgn="auto" latinLnBrk="0" hangingPunct="1">
                        <a:lnSpc>
                          <a:spcPct val="100000"/>
                        </a:lnSpc>
                        <a:spcBef>
                          <a:spcPts val="0"/>
                        </a:spcBef>
                        <a:spcAft>
                          <a:spcPts val="0"/>
                        </a:spcAft>
                        <a:buClrTx/>
                        <a:buSzTx/>
                        <a:buFontTx/>
                        <a:buNone/>
                        <a:tabLst/>
                        <a:defRPr/>
                      </a:pPr>
                      <a:r>
                        <a:rPr lang="en-US" sz="1502" b="0" i="0" kern="1200" dirty="0">
                          <a:solidFill>
                            <a:schemeClr val="dk1"/>
                          </a:solidFill>
                          <a:effectLst/>
                          <a:latin typeface="+mn-lt"/>
                          <a:ea typeface="+mn-ea"/>
                          <a:cs typeface="+mn-cs"/>
                        </a:rPr>
                        <a:t>Undoing Racism®</a:t>
                      </a:r>
                    </a:p>
                    <a:p>
                      <a:pPr algn="ctr"/>
                      <a:endParaRPr lang="en-US" dirty="0"/>
                    </a:p>
                  </a:txBody>
                  <a:tcPr/>
                </a:tc>
                <a:extLst>
                  <a:ext uri="{0D108BD9-81ED-4DB2-BD59-A6C34878D82A}">
                    <a16:rowId xmlns:a16="http://schemas.microsoft.com/office/drawing/2014/main" val="2525084677"/>
                  </a:ext>
                </a:extLst>
              </a:tr>
            </a:tbl>
          </a:graphicData>
        </a:graphic>
      </p:graphicFrame>
      <p:sp>
        <p:nvSpPr>
          <p:cNvPr id="17" name="TextBox 16">
            <a:extLst>
              <a:ext uri="{FF2B5EF4-FFF2-40B4-BE49-F238E27FC236}">
                <a16:creationId xmlns:a16="http://schemas.microsoft.com/office/drawing/2014/main" id="{0E91D824-01DD-4EE0-9DEF-0CD7B0482A06}"/>
              </a:ext>
            </a:extLst>
          </p:cNvPr>
          <p:cNvSpPr txBox="1"/>
          <p:nvPr/>
        </p:nvSpPr>
        <p:spPr>
          <a:xfrm>
            <a:off x="1551378" y="4793476"/>
            <a:ext cx="6193692" cy="584775"/>
          </a:xfrm>
          <a:prstGeom prst="rect">
            <a:avLst/>
          </a:prstGeom>
          <a:noFill/>
        </p:spPr>
        <p:txBody>
          <a:bodyPr wrap="square" rtlCol="0">
            <a:spAutoFit/>
          </a:bodyPr>
          <a:lstStyle/>
          <a:p>
            <a:r>
              <a:rPr lang="en-US" sz="1600" i="1" dirty="0">
                <a:latin typeface="Muli" panose="020B0604020202020204" charset="0"/>
                <a:hlinkClick r:id="rId2"/>
              </a:rPr>
              <a:t>Anti-Racist Organizing Principles: The People’s Institute for Survival and Beyond</a:t>
            </a:r>
            <a:endParaRPr lang="en-US" sz="1600" i="1" dirty="0">
              <a:latin typeface="Muli" panose="020B0604020202020204" charset="0"/>
            </a:endParaRPr>
          </a:p>
        </p:txBody>
      </p:sp>
      <p:sp>
        <p:nvSpPr>
          <p:cNvPr id="18" name="TextBox 17">
            <a:extLst>
              <a:ext uri="{FF2B5EF4-FFF2-40B4-BE49-F238E27FC236}">
                <a16:creationId xmlns:a16="http://schemas.microsoft.com/office/drawing/2014/main" id="{5203075A-5CF6-49E6-B49F-D8A382E5CCCF}"/>
              </a:ext>
            </a:extLst>
          </p:cNvPr>
          <p:cNvSpPr txBox="1"/>
          <p:nvPr/>
        </p:nvSpPr>
        <p:spPr>
          <a:xfrm>
            <a:off x="343703" y="2137200"/>
            <a:ext cx="1451783" cy="830997"/>
          </a:xfrm>
          <a:prstGeom prst="rect">
            <a:avLst/>
          </a:prstGeom>
          <a:noFill/>
        </p:spPr>
        <p:txBody>
          <a:bodyPr wrap="square" rtlCol="0">
            <a:spAutoFit/>
          </a:bodyPr>
          <a:lstStyle/>
          <a:p>
            <a:pPr algn="ctr"/>
            <a:r>
              <a:rPr lang="en-US" sz="1600" b="1" dirty="0">
                <a:solidFill>
                  <a:schemeClr val="bg1"/>
                </a:solidFill>
                <a:latin typeface="Muli" panose="020B0604020202020204" charset="0"/>
              </a:rPr>
              <a:t>Community Engagement Principles</a:t>
            </a:r>
          </a:p>
        </p:txBody>
      </p:sp>
    </p:spTree>
    <p:extLst>
      <p:ext uri="{BB962C8B-B14F-4D97-AF65-F5344CB8AC3E}">
        <p14:creationId xmlns:p14="http://schemas.microsoft.com/office/powerpoint/2010/main" val="316310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a:extLst>
              <a:ext uri="{FF2B5EF4-FFF2-40B4-BE49-F238E27FC236}">
                <a16:creationId xmlns:a16="http://schemas.microsoft.com/office/drawing/2014/main" id="{28BC733E-A8B8-4EB4-A9D4-DF39F22C0860}"/>
              </a:ext>
            </a:extLst>
          </p:cNvPr>
          <p:cNvGrpSpPr/>
          <p:nvPr/>
        </p:nvGrpSpPr>
        <p:grpSpPr>
          <a:xfrm rot="21600000">
            <a:off x="990877" y="2"/>
            <a:ext cx="219532" cy="5715000"/>
            <a:chOff x="947509" y="870613"/>
            <a:chExt cx="219532" cy="7688524"/>
          </a:xfrm>
        </p:grpSpPr>
        <p:sp>
          <p:nvSpPr>
            <p:cNvPr id="4" name="Freeform 28">
              <a:extLst>
                <a:ext uri="{FF2B5EF4-FFF2-40B4-BE49-F238E27FC236}">
                  <a16:creationId xmlns:a16="http://schemas.microsoft.com/office/drawing/2014/main" id="{730A5973-E7F9-44B9-AE30-BDF36A63AFAA}"/>
                </a:ext>
              </a:extLst>
            </p:cNvPr>
            <p:cNvSpPr/>
            <p:nvPr/>
          </p:nvSpPr>
          <p:spPr>
            <a:xfrm>
              <a:off x="947509" y="870613"/>
              <a:ext cx="219532"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A623">
                <a:alpha val="100000"/>
              </a:srgbClr>
            </a:solidFill>
          </p:spPr>
        </p:sp>
      </p:grpSp>
      <p:grpSp>
        <p:nvGrpSpPr>
          <p:cNvPr id="5" name="Group 5">
            <a:extLst>
              <a:ext uri="{FF2B5EF4-FFF2-40B4-BE49-F238E27FC236}">
                <a16:creationId xmlns:a16="http://schemas.microsoft.com/office/drawing/2014/main" id="{18B47DF8-73B7-4AA3-86D5-36D05C78502D}"/>
              </a:ext>
            </a:extLst>
          </p:cNvPr>
          <p:cNvGrpSpPr/>
          <p:nvPr/>
        </p:nvGrpSpPr>
        <p:grpSpPr>
          <a:xfrm rot="21600000">
            <a:off x="-16925" y="1"/>
            <a:ext cx="1014910" cy="5714999"/>
            <a:chOff x="-483635" y="22888"/>
            <a:chExt cx="1481620" cy="7688524"/>
          </a:xfrm>
        </p:grpSpPr>
        <p:sp>
          <p:nvSpPr>
            <p:cNvPr id="6" name="Freeform 4">
              <a:extLst>
                <a:ext uri="{FF2B5EF4-FFF2-40B4-BE49-F238E27FC236}">
                  <a16:creationId xmlns:a16="http://schemas.microsoft.com/office/drawing/2014/main" id="{75786CAB-6CE9-4EEF-B149-6A2CAD54F492}"/>
                </a:ext>
              </a:extLst>
            </p:cNvPr>
            <p:cNvSpPr/>
            <p:nvPr/>
          </p:nvSpPr>
          <p:spPr>
            <a:xfrm>
              <a:off x="-483635" y="22888"/>
              <a:ext cx="1481620"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7" name="Group 31">
            <a:extLst>
              <a:ext uri="{FF2B5EF4-FFF2-40B4-BE49-F238E27FC236}">
                <a16:creationId xmlns:a16="http://schemas.microsoft.com/office/drawing/2014/main" id="{39C0C289-DF3D-4974-9860-E4BBE48E93F9}"/>
              </a:ext>
            </a:extLst>
          </p:cNvPr>
          <p:cNvGrpSpPr/>
          <p:nvPr/>
        </p:nvGrpSpPr>
        <p:grpSpPr>
          <a:xfrm rot="21600000">
            <a:off x="2663" y="1939394"/>
            <a:ext cx="1195891" cy="1207563"/>
            <a:chOff x="516479" y="1939393"/>
            <a:chExt cx="1195891" cy="1207563"/>
          </a:xfrm>
        </p:grpSpPr>
        <p:sp>
          <p:nvSpPr>
            <p:cNvPr id="8" name="Freeform 30">
              <a:extLst>
                <a:ext uri="{FF2B5EF4-FFF2-40B4-BE49-F238E27FC236}">
                  <a16:creationId xmlns:a16="http://schemas.microsoft.com/office/drawing/2014/main" id="{75444B27-8069-4494-B70C-2011ED374F4D}"/>
                </a:ext>
              </a:extLst>
            </p:cNvPr>
            <p:cNvSpPr/>
            <p:nvPr/>
          </p:nvSpPr>
          <p:spPr>
            <a:xfrm>
              <a:off x="516479" y="1939393"/>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A623">
                <a:alpha val="100000"/>
              </a:srgbClr>
            </a:solidFill>
          </p:spPr>
        </p:sp>
      </p:grpSp>
      <p:sp>
        <p:nvSpPr>
          <p:cNvPr id="9" name="TextBox 24">
            <a:extLst>
              <a:ext uri="{FF2B5EF4-FFF2-40B4-BE49-F238E27FC236}">
                <a16:creationId xmlns:a16="http://schemas.microsoft.com/office/drawing/2014/main" id="{893BF0CF-A8B9-4E83-B5C2-335C170D4F77}"/>
              </a:ext>
            </a:extLst>
          </p:cNvPr>
          <p:cNvSpPr txBox="1"/>
          <p:nvPr/>
        </p:nvSpPr>
        <p:spPr>
          <a:xfrm>
            <a:off x="38616" y="1939392"/>
            <a:ext cx="1123983" cy="769187"/>
          </a:xfrm>
          <a:prstGeom prst="rect">
            <a:avLst/>
          </a:prstGeom>
        </p:spPr>
        <p:txBody>
          <a:bodyPr lIns="0" tIns="43200" rIns="0" bIns="0" rtlCol="0" anchor="t"/>
          <a:lstStyle/>
          <a:p>
            <a:pPr algn="ctr">
              <a:lnSpc>
                <a:spcPts val="3000"/>
              </a:lnSpc>
            </a:pPr>
            <a:r>
              <a:rPr lang="en-US" sz="1600" b="1" i="0" spc="0" dirty="0">
                <a:solidFill>
                  <a:srgbClr val="FFFFFF">
                    <a:alpha val="100000"/>
                  </a:srgbClr>
                </a:solidFill>
                <a:latin typeface="Muli"/>
              </a:rPr>
              <a:t>4 Keys to Community Lawyering</a:t>
            </a:r>
          </a:p>
        </p:txBody>
      </p:sp>
      <p:sp>
        <p:nvSpPr>
          <p:cNvPr id="10" name="TextBox 7">
            <a:extLst>
              <a:ext uri="{FF2B5EF4-FFF2-40B4-BE49-F238E27FC236}">
                <a16:creationId xmlns:a16="http://schemas.microsoft.com/office/drawing/2014/main" id="{66C383F9-A652-4217-8550-27A03B6DB4E9}"/>
              </a:ext>
            </a:extLst>
          </p:cNvPr>
          <p:cNvSpPr txBox="1"/>
          <p:nvPr/>
        </p:nvSpPr>
        <p:spPr>
          <a:xfrm rot="21600000">
            <a:off x="3162055" y="1659915"/>
            <a:ext cx="1871908" cy="4162425"/>
          </a:xfrm>
          <a:prstGeom prst="rect">
            <a:avLst/>
          </a:prstGeom>
        </p:spPr>
        <p:txBody>
          <a:bodyPr lIns="0" tIns="18000" rIns="0" bIns="0" rtlCol="0" anchor="t"/>
          <a:lstStyle/>
          <a:p>
            <a:pPr algn="l">
              <a:lnSpc>
                <a:spcPts val="1440"/>
              </a:lnSpc>
            </a:pPr>
            <a:r>
              <a:rPr lang="en-US" u="sng" dirty="0"/>
              <a:t>  </a:t>
            </a:r>
            <a:endParaRPr u="sng" dirty="0"/>
          </a:p>
          <a:p>
            <a:pPr algn="l">
              <a:lnSpc>
                <a:spcPts val="1440"/>
              </a:lnSpc>
            </a:pPr>
            <a:endParaRPr lang="en-US" sz="1200" spc="75" dirty="0">
              <a:solidFill>
                <a:srgbClr val="000000">
                  <a:alpha val="100000"/>
                </a:srgbClr>
              </a:solidFill>
              <a:latin typeface="Muli"/>
            </a:endParaRPr>
          </a:p>
          <a:p>
            <a:pPr algn="l">
              <a:lnSpc>
                <a:spcPts val="1440"/>
              </a:lnSpc>
            </a:pPr>
            <a:endParaRPr lang="en-US" sz="1200" b="0" i="0" spc="75" dirty="0">
              <a:solidFill>
                <a:srgbClr val="000000">
                  <a:alpha val="100000"/>
                </a:srgbClr>
              </a:solidFill>
              <a:latin typeface="Muli"/>
            </a:endParaRPr>
          </a:p>
          <a:p>
            <a:pPr algn="l">
              <a:lnSpc>
                <a:spcPts val="1440"/>
              </a:lnSpc>
            </a:pPr>
            <a:endParaRPr lang="en-US" sz="1200" b="0" i="0" spc="75" dirty="0">
              <a:solidFill>
                <a:srgbClr val="000000">
                  <a:alpha val="100000"/>
                </a:srgbClr>
              </a:solidFill>
              <a:latin typeface="Muli"/>
            </a:endParaRPr>
          </a:p>
          <a:p>
            <a:pPr algn="l">
              <a:lnSpc>
                <a:spcPts val="1440"/>
              </a:lnSpc>
            </a:pPr>
            <a:endParaRPr lang="en-US" sz="1200" b="0" i="0" spc="75" dirty="0">
              <a:solidFill>
                <a:srgbClr val="000000">
                  <a:alpha val="100000"/>
                </a:srgbClr>
              </a:solidFill>
              <a:latin typeface="Muli"/>
            </a:endParaRPr>
          </a:p>
          <a:p>
            <a:pPr algn="l">
              <a:lnSpc>
                <a:spcPts val="1440"/>
              </a:lnSpc>
            </a:pPr>
            <a:endParaRPr lang="en-US" sz="1200" b="0" i="0" spc="75" dirty="0">
              <a:solidFill>
                <a:srgbClr val="000000">
                  <a:alpha val="100000"/>
                </a:srgbClr>
              </a:solidFill>
              <a:latin typeface="Muli"/>
            </a:endParaRPr>
          </a:p>
          <a:p>
            <a:pPr algn="l">
              <a:lnSpc>
                <a:spcPts val="1440"/>
              </a:lnSpc>
            </a:pPr>
            <a:endParaRPr lang="en-US" sz="1200" b="0" i="0" spc="75" dirty="0">
              <a:solidFill>
                <a:srgbClr val="000000">
                  <a:alpha val="100000"/>
                </a:srgbClr>
              </a:solidFill>
              <a:latin typeface="Muli"/>
            </a:endParaRPr>
          </a:p>
        </p:txBody>
      </p:sp>
      <p:pic>
        <p:nvPicPr>
          <p:cNvPr id="11" name="Picture 10">
            <a:extLst>
              <a:ext uri="{FF2B5EF4-FFF2-40B4-BE49-F238E27FC236}">
                <a16:creationId xmlns:a16="http://schemas.microsoft.com/office/drawing/2014/main" id="{15760236-BBB0-4379-8F32-E743BD2EC5FF}"/>
              </a:ext>
            </a:extLst>
          </p:cNvPr>
          <p:cNvPicPr>
            <a:picLocks noChangeAspect="1"/>
          </p:cNvPicPr>
          <p:nvPr/>
        </p:nvPicPr>
        <p:blipFill>
          <a:blip r:embed="rId2"/>
          <a:stretch>
            <a:fillRect/>
          </a:stretch>
        </p:blipFill>
        <p:spPr>
          <a:xfrm>
            <a:off x="2195629" y="1112014"/>
            <a:ext cx="597460" cy="591363"/>
          </a:xfrm>
          <a:prstGeom prst="rect">
            <a:avLst/>
          </a:prstGeom>
        </p:spPr>
      </p:pic>
      <p:pic>
        <p:nvPicPr>
          <p:cNvPr id="12" name="Picture 11">
            <a:extLst>
              <a:ext uri="{FF2B5EF4-FFF2-40B4-BE49-F238E27FC236}">
                <a16:creationId xmlns:a16="http://schemas.microsoft.com/office/drawing/2014/main" id="{FF9D97E9-24C1-4BC3-8566-F3A8CED73FE3}"/>
              </a:ext>
            </a:extLst>
          </p:cNvPr>
          <p:cNvPicPr>
            <a:picLocks noChangeAspect="1"/>
          </p:cNvPicPr>
          <p:nvPr/>
        </p:nvPicPr>
        <p:blipFill>
          <a:blip r:embed="rId3">
            <a:alphaModFix amt="88000"/>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2180105" y="2129485"/>
            <a:ext cx="597460" cy="591363"/>
          </a:xfrm>
          <a:prstGeom prst="rect">
            <a:avLst/>
          </a:prstGeom>
        </p:spPr>
      </p:pic>
      <p:pic>
        <p:nvPicPr>
          <p:cNvPr id="13" name="Picture 12">
            <a:extLst>
              <a:ext uri="{FF2B5EF4-FFF2-40B4-BE49-F238E27FC236}">
                <a16:creationId xmlns:a16="http://schemas.microsoft.com/office/drawing/2014/main" id="{A599D4D1-CF2A-4CEE-809D-5E98E777BDD3}"/>
              </a:ext>
            </a:extLst>
          </p:cNvPr>
          <p:cNvPicPr>
            <a:picLocks noChangeAspect="1"/>
          </p:cNvPicPr>
          <p:nvPr/>
        </p:nvPicPr>
        <p:blipFill>
          <a:blip r:embed="rId5"/>
          <a:stretch>
            <a:fillRect/>
          </a:stretch>
        </p:blipFill>
        <p:spPr>
          <a:xfrm>
            <a:off x="2212261" y="3146956"/>
            <a:ext cx="597460" cy="591363"/>
          </a:xfrm>
          <a:prstGeom prst="rect">
            <a:avLst/>
          </a:prstGeom>
        </p:spPr>
      </p:pic>
      <p:pic>
        <p:nvPicPr>
          <p:cNvPr id="14" name="Picture 13">
            <a:extLst>
              <a:ext uri="{FF2B5EF4-FFF2-40B4-BE49-F238E27FC236}">
                <a16:creationId xmlns:a16="http://schemas.microsoft.com/office/drawing/2014/main" id="{FFA3BC2E-E64A-405A-9C4F-E6279FF60920}"/>
              </a:ext>
            </a:extLst>
          </p:cNvPr>
          <p:cNvPicPr>
            <a:picLocks noChangeAspect="1"/>
          </p:cNvPicPr>
          <p:nvPr/>
        </p:nvPicPr>
        <p:blipFill>
          <a:blip r:embed="rId6"/>
          <a:stretch>
            <a:fillRect/>
          </a:stretch>
        </p:blipFill>
        <p:spPr>
          <a:xfrm>
            <a:off x="2195629" y="4011623"/>
            <a:ext cx="597460" cy="591363"/>
          </a:xfrm>
          <a:prstGeom prst="rect">
            <a:avLst/>
          </a:prstGeom>
        </p:spPr>
      </p:pic>
      <p:sp>
        <p:nvSpPr>
          <p:cNvPr id="16" name="TextBox 15">
            <a:extLst>
              <a:ext uri="{FF2B5EF4-FFF2-40B4-BE49-F238E27FC236}">
                <a16:creationId xmlns:a16="http://schemas.microsoft.com/office/drawing/2014/main" id="{7AFC90E2-A10C-4D24-908F-707FD523E807}"/>
              </a:ext>
            </a:extLst>
          </p:cNvPr>
          <p:cNvSpPr txBox="1"/>
          <p:nvPr/>
        </p:nvSpPr>
        <p:spPr>
          <a:xfrm>
            <a:off x="2949631" y="1112014"/>
            <a:ext cx="3849076" cy="3693319"/>
          </a:xfrm>
          <a:prstGeom prst="rect">
            <a:avLst/>
          </a:prstGeom>
          <a:noFill/>
        </p:spPr>
        <p:txBody>
          <a:bodyPr wrap="square">
            <a:spAutoFit/>
          </a:bodyPr>
          <a:lstStyle/>
          <a:p>
            <a:pPr fontAlgn="base"/>
            <a:r>
              <a:rPr lang="en-US" dirty="0"/>
              <a:t>Vulnerability – Willing to be challenged and/or relinquish comfort (Comfort in discomfort) = Creates Connection</a:t>
            </a:r>
          </a:p>
          <a:p>
            <a:pPr fontAlgn="base"/>
            <a:r>
              <a:rPr lang="en-US" dirty="0"/>
              <a:t> </a:t>
            </a:r>
          </a:p>
          <a:p>
            <a:pPr fontAlgn="base"/>
            <a:r>
              <a:rPr lang="en-US" dirty="0"/>
              <a:t>Accountability – Willing to be humble/humility = Holding Impact and Intent </a:t>
            </a:r>
          </a:p>
          <a:p>
            <a:pPr fontAlgn="base"/>
            <a:endParaRPr lang="en-US" dirty="0"/>
          </a:p>
          <a:p>
            <a:pPr fontAlgn="base"/>
            <a:r>
              <a:rPr lang="en-US" dirty="0"/>
              <a:t>Consistency – Willing to be Committed/Intentional = Dependable </a:t>
            </a:r>
          </a:p>
          <a:p>
            <a:pPr fontAlgn="base"/>
            <a:endParaRPr lang="en-US" b="1" dirty="0"/>
          </a:p>
          <a:p>
            <a:pPr fontAlgn="base"/>
            <a:r>
              <a:rPr lang="en-US" b="1" dirty="0"/>
              <a:t>Trust – Willing to be open = Invested in the collective</a:t>
            </a:r>
            <a:r>
              <a:rPr lang="en-US" dirty="0"/>
              <a:t> </a:t>
            </a:r>
          </a:p>
        </p:txBody>
      </p:sp>
      <p:pic>
        <p:nvPicPr>
          <p:cNvPr id="18" name="Graphic 17" descr="Key outline">
            <a:extLst>
              <a:ext uri="{FF2B5EF4-FFF2-40B4-BE49-F238E27FC236}">
                <a16:creationId xmlns:a16="http://schemas.microsoft.com/office/drawing/2014/main" id="{33C90A96-723C-4F55-8C6B-5E3F4F99DE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2212261" y="1112013"/>
            <a:ext cx="565304" cy="591363"/>
          </a:xfrm>
          <a:prstGeom prst="rect">
            <a:avLst/>
          </a:prstGeom>
        </p:spPr>
      </p:pic>
      <p:pic>
        <p:nvPicPr>
          <p:cNvPr id="20" name="Graphic 19" descr="Key with solid fill">
            <a:extLst>
              <a:ext uri="{FF2B5EF4-FFF2-40B4-BE49-F238E27FC236}">
                <a16:creationId xmlns:a16="http://schemas.microsoft.com/office/drawing/2014/main" id="{6444B4FC-CD7D-46F0-9044-9E5CF9E3AC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2218860" y="4011623"/>
            <a:ext cx="591364" cy="591364"/>
          </a:xfrm>
          <a:prstGeom prst="rect">
            <a:avLst/>
          </a:prstGeom>
        </p:spPr>
      </p:pic>
      <p:pic>
        <p:nvPicPr>
          <p:cNvPr id="21" name="Picture 20">
            <a:extLst>
              <a:ext uri="{FF2B5EF4-FFF2-40B4-BE49-F238E27FC236}">
                <a16:creationId xmlns:a16="http://schemas.microsoft.com/office/drawing/2014/main" id="{D4062145-9B43-4B47-98F5-C7D45745459D}"/>
              </a:ext>
            </a:extLst>
          </p:cNvPr>
          <p:cNvPicPr>
            <a:picLocks noChangeAspect="1"/>
          </p:cNvPicPr>
          <p:nvPr/>
        </p:nvPicPr>
        <p:blipFill>
          <a:blip r:embed="rId11"/>
          <a:stretch>
            <a:fillRect/>
          </a:stretch>
        </p:blipFill>
        <p:spPr>
          <a:xfrm>
            <a:off x="2218860" y="2142516"/>
            <a:ext cx="558705" cy="578332"/>
          </a:xfrm>
          <a:prstGeom prst="rect">
            <a:avLst/>
          </a:prstGeom>
        </p:spPr>
      </p:pic>
      <p:pic>
        <p:nvPicPr>
          <p:cNvPr id="22" name="Graphic 21" descr="Key outline">
            <a:extLst>
              <a:ext uri="{FF2B5EF4-FFF2-40B4-BE49-F238E27FC236}">
                <a16:creationId xmlns:a16="http://schemas.microsoft.com/office/drawing/2014/main" id="{8A306B7B-3366-4465-B25A-CEF750EB48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2231890" y="3138034"/>
            <a:ext cx="565304" cy="591363"/>
          </a:xfrm>
          <a:prstGeom prst="rect">
            <a:avLst/>
          </a:prstGeom>
        </p:spPr>
      </p:pic>
    </p:spTree>
    <p:extLst>
      <p:ext uri="{BB962C8B-B14F-4D97-AF65-F5344CB8AC3E}">
        <p14:creationId xmlns:p14="http://schemas.microsoft.com/office/powerpoint/2010/main" val="384452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9BFB67-768B-4924-BF33-E6EF46E1E36C}"/>
              </a:ext>
            </a:extLst>
          </p:cNvPr>
          <p:cNvSpPr txBox="1"/>
          <p:nvPr/>
        </p:nvSpPr>
        <p:spPr>
          <a:xfrm>
            <a:off x="1724972" y="610731"/>
            <a:ext cx="5597343" cy="4708981"/>
          </a:xfrm>
          <a:prstGeom prst="rect">
            <a:avLst/>
          </a:prstGeom>
          <a:noFill/>
        </p:spPr>
        <p:txBody>
          <a:bodyPr wrap="square">
            <a:spAutoFit/>
          </a:bodyPr>
          <a:lstStyle/>
          <a:p>
            <a:pPr marL="342900" marR="0" lvl="0" indent="-342900" fontAlgn="base">
              <a:spcBef>
                <a:spcPts val="0"/>
              </a:spcBef>
              <a:spcAft>
                <a:spcPts val="0"/>
              </a:spcAft>
              <a:buSzPts val="1000"/>
              <a:buFont typeface="Symbol" panose="05050102010706020507" pitchFamily="18" charset="2"/>
              <a:buChar char=""/>
              <a:tabLst>
                <a:tab pos="457200" algn="l"/>
                <a:tab pos="457200" algn="l"/>
              </a:tabLst>
            </a:pPr>
            <a:r>
              <a:rPr lang="en-US" sz="1400" b="1" dirty="0">
                <a:effectLst/>
                <a:latin typeface="Muli" panose="020B0604020202020204" charset="0"/>
                <a:ea typeface="Times New Roman" panose="02020603050405020304" pitchFamily="18" charset="0"/>
              </a:rPr>
              <a:t>Community partner voices/input are essential in </a:t>
            </a:r>
            <a:r>
              <a:rPr lang="en-US" sz="1400" b="1" i="1" dirty="0">
                <a:effectLst/>
                <a:latin typeface="Muli" panose="020B0604020202020204" charset="0"/>
                <a:ea typeface="Times New Roman" panose="02020603050405020304" pitchFamily="18" charset="0"/>
              </a:rPr>
              <a:t>all </a:t>
            </a:r>
            <a:r>
              <a:rPr lang="en-US" sz="1400" b="1" i="1" dirty="0">
                <a:latin typeface="Muli" panose="020B0604020202020204" charset="0"/>
                <a:ea typeface="Times New Roman" panose="02020603050405020304" pitchFamily="18" charset="0"/>
              </a:rPr>
              <a:t>advocacy.</a:t>
            </a:r>
            <a:r>
              <a:rPr lang="en-US" sz="1400" b="1" i="1" dirty="0">
                <a:effectLst/>
                <a:latin typeface="Muli" panose="020B0604020202020204" charset="0"/>
                <a:ea typeface="Times New Roman" panose="02020603050405020304" pitchFamily="18" charset="0"/>
              </a:rPr>
              <a:t> </a:t>
            </a:r>
          </a:p>
          <a:p>
            <a:pPr marR="0" lvl="0" fontAlgn="base">
              <a:spcBef>
                <a:spcPts val="0"/>
              </a:spcBef>
              <a:spcAft>
                <a:spcPts val="0"/>
              </a:spcAft>
              <a:buSzPts val="1000"/>
              <a:tabLst>
                <a:tab pos="457200" algn="l"/>
                <a:tab pos="457200" algn="l"/>
              </a:tabLst>
            </a:pPr>
            <a:endParaRPr lang="en-US" sz="1400" b="1" i="1" dirty="0">
              <a:effectLst/>
              <a:latin typeface="Muli" panose="020B0604020202020204"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 pos="457200" algn="l"/>
              </a:tabLst>
            </a:pPr>
            <a:r>
              <a:rPr lang="en-US" sz="1400" b="1" i="1" dirty="0">
                <a:effectLst/>
                <a:latin typeface="Muli" panose="020B0604020202020204" charset="0"/>
                <a:ea typeface="Times New Roman" panose="02020603050405020304" pitchFamily="18" charset="0"/>
              </a:rPr>
              <a:t>CLS’ advocacy is a small part of broader movement and is secondary to, yet in sync with the political activism of a movement.</a:t>
            </a:r>
          </a:p>
          <a:p>
            <a:pPr marR="0" lvl="0" fontAlgn="base">
              <a:spcBef>
                <a:spcPts val="0"/>
              </a:spcBef>
              <a:spcAft>
                <a:spcPts val="0"/>
              </a:spcAft>
              <a:buSzPts val="1000"/>
              <a:tabLst>
                <a:tab pos="457200" algn="l"/>
                <a:tab pos="457200" algn="l"/>
              </a:tabLst>
            </a:pPr>
            <a:endParaRPr lang="en-US" sz="1400" b="1" i="1" dirty="0">
              <a:effectLst/>
              <a:latin typeface="Muli" panose="020B0604020202020204"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 pos="457200" algn="l"/>
              </a:tabLst>
            </a:pPr>
            <a:r>
              <a:rPr lang="en-US" sz="1400" b="1" i="1" dirty="0">
                <a:effectLst/>
                <a:latin typeface="Muli" panose="020B0604020202020204" charset="0"/>
                <a:ea typeface="Times New Roman" panose="02020603050405020304" pitchFamily="18" charset="0"/>
              </a:rPr>
              <a:t>We work in partnership. Lawyers provide support for the community rather than supplanting community efforts.  </a:t>
            </a:r>
          </a:p>
          <a:p>
            <a:pPr marR="0" lvl="0" fontAlgn="base">
              <a:spcBef>
                <a:spcPts val="0"/>
              </a:spcBef>
              <a:spcAft>
                <a:spcPts val="0"/>
              </a:spcAft>
              <a:buSzPts val="1000"/>
              <a:tabLst>
                <a:tab pos="457200" algn="l"/>
                <a:tab pos="457200" algn="l"/>
              </a:tabLst>
            </a:pPr>
            <a:endParaRPr lang="en-US" sz="1400" b="1" i="1" dirty="0">
              <a:effectLst/>
              <a:latin typeface="Muli" panose="020B0604020202020204"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 pos="457200" algn="l"/>
              </a:tabLst>
            </a:pPr>
            <a:r>
              <a:rPr lang="en-US" sz="1400" b="1" i="1" dirty="0">
                <a:effectLst/>
                <a:latin typeface="Muli" panose="020B0604020202020204" charset="0"/>
                <a:ea typeface="Times New Roman" panose="02020603050405020304" pitchFamily="18" charset="0"/>
              </a:rPr>
              <a:t>We are experts on the system and those most impacted are experts on their conditions and experience and have valuable insight into relief and strategy.  </a:t>
            </a:r>
            <a:endParaRPr lang="en-US" sz="1400" b="1" i="1" dirty="0">
              <a:latin typeface="Muli" panose="020B0604020202020204"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 pos="457200" algn="l"/>
              </a:tabLst>
            </a:pPr>
            <a:endParaRPr lang="en-US" sz="1400" b="1" i="1" dirty="0">
              <a:effectLst/>
              <a:latin typeface="Muli" panose="020B0604020202020204"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 pos="457200" algn="l"/>
              </a:tabLst>
            </a:pPr>
            <a:r>
              <a:rPr lang="en-US" sz="1400" b="1" i="1" dirty="0">
                <a:effectLst/>
                <a:latin typeface="Muli" panose="020B0604020202020204" charset="0"/>
                <a:ea typeface="Times New Roman" panose="02020603050405020304" pitchFamily="18" charset="0"/>
              </a:rPr>
              <a:t>The focus of our partnership is relational and not transactional. </a:t>
            </a:r>
          </a:p>
          <a:p>
            <a:pPr marL="342900" marR="0" lvl="0" indent="-342900" fontAlgn="base">
              <a:spcBef>
                <a:spcPts val="0"/>
              </a:spcBef>
              <a:spcAft>
                <a:spcPts val="0"/>
              </a:spcAft>
              <a:buSzPts val="1000"/>
              <a:buFont typeface="Symbol" panose="05050102010706020507" pitchFamily="18" charset="2"/>
              <a:buChar char=""/>
              <a:tabLst>
                <a:tab pos="457200" algn="l"/>
                <a:tab pos="457200" algn="l"/>
              </a:tabLst>
            </a:pPr>
            <a:endParaRPr lang="en-US" sz="1400" b="1" i="1" dirty="0">
              <a:effectLst/>
              <a:latin typeface="Muli" panose="020B0604020202020204"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 pos="457200" algn="l"/>
              </a:tabLst>
            </a:pPr>
            <a:r>
              <a:rPr lang="en-US" sz="1400" b="1" i="1" dirty="0">
                <a:effectLst/>
                <a:latin typeface="Muli" panose="020B0604020202020204" charset="0"/>
                <a:ea typeface="Times New Roman" panose="02020603050405020304" pitchFamily="18" charset="0"/>
              </a:rPr>
              <a:t>CLS has an anti-racist approach to systemic change. </a:t>
            </a:r>
          </a:p>
          <a:p>
            <a:pPr marR="0" lvl="0" fontAlgn="base">
              <a:spcBef>
                <a:spcPts val="0"/>
              </a:spcBef>
              <a:spcAft>
                <a:spcPts val="0"/>
              </a:spcAft>
              <a:buSzPts val="1000"/>
              <a:tabLst>
                <a:tab pos="457200" algn="l"/>
                <a:tab pos="457200" algn="l"/>
              </a:tabLst>
            </a:pPr>
            <a:endParaRPr lang="en-US" sz="1400" b="1" i="1" dirty="0">
              <a:effectLst/>
              <a:latin typeface="Muli" panose="020B0604020202020204" charset="0"/>
              <a:ea typeface="Times New Roman" panose="02020603050405020304" pitchFamily="18" charset="0"/>
            </a:endParaRPr>
          </a:p>
          <a:p>
            <a:pPr marL="342900" indent="-342900" fontAlgn="base">
              <a:buSzPts val="1000"/>
              <a:buFont typeface="Symbol" panose="05050102010706020507" pitchFamily="18" charset="2"/>
              <a:buChar char=""/>
              <a:tabLst>
                <a:tab pos="457200" algn="l"/>
                <a:tab pos="457200" algn="l"/>
              </a:tabLst>
            </a:pPr>
            <a:r>
              <a:rPr lang="en-US" sz="1400" b="1" dirty="0">
                <a:latin typeface="Muli" panose="020B0604020202020204" charset="0"/>
              </a:rPr>
              <a:t>Avoid viewing lawyering through a “wins” and “losses” lens</a:t>
            </a:r>
          </a:p>
          <a:p>
            <a:pPr marL="342900" marR="0" lvl="0" indent="-342900" fontAlgn="base">
              <a:spcBef>
                <a:spcPts val="0"/>
              </a:spcBef>
              <a:spcAft>
                <a:spcPts val="0"/>
              </a:spcAft>
              <a:buSzPts val="1000"/>
              <a:buFont typeface="Symbol" panose="05050102010706020507" pitchFamily="18" charset="2"/>
              <a:buChar char=""/>
              <a:tabLst>
                <a:tab pos="457200" algn="l"/>
                <a:tab pos="457200" algn="l"/>
              </a:tabLst>
            </a:pPr>
            <a:endParaRPr lang="en-US" sz="2000" i="1" u="sng" dirty="0">
              <a:effectLst/>
              <a:latin typeface="Times New Roman" panose="02020603050405020304" pitchFamily="18" charset="0"/>
              <a:ea typeface="Times New Roman" panose="02020603050405020304" pitchFamily="18" charset="0"/>
            </a:endParaRPr>
          </a:p>
        </p:txBody>
      </p:sp>
      <p:grpSp>
        <p:nvGrpSpPr>
          <p:cNvPr id="8" name="Group 5">
            <a:extLst>
              <a:ext uri="{FF2B5EF4-FFF2-40B4-BE49-F238E27FC236}">
                <a16:creationId xmlns:a16="http://schemas.microsoft.com/office/drawing/2014/main" id="{E55382A0-78D2-4870-8505-06A48AB730E1}"/>
              </a:ext>
            </a:extLst>
          </p:cNvPr>
          <p:cNvGrpSpPr/>
          <p:nvPr/>
        </p:nvGrpSpPr>
        <p:grpSpPr>
          <a:xfrm rot="21600000">
            <a:off x="-16925" y="0"/>
            <a:ext cx="1014910" cy="5715000"/>
            <a:chOff x="-483635" y="22888"/>
            <a:chExt cx="1481620" cy="7688524"/>
          </a:xfrm>
        </p:grpSpPr>
        <p:sp>
          <p:nvSpPr>
            <p:cNvPr id="9" name="Freeform 4">
              <a:extLst>
                <a:ext uri="{FF2B5EF4-FFF2-40B4-BE49-F238E27FC236}">
                  <a16:creationId xmlns:a16="http://schemas.microsoft.com/office/drawing/2014/main" id="{DE45467F-F81D-4A8F-A3D8-1EBCF127D0B6}"/>
                </a:ext>
              </a:extLst>
            </p:cNvPr>
            <p:cNvSpPr/>
            <p:nvPr/>
          </p:nvSpPr>
          <p:spPr>
            <a:xfrm>
              <a:off x="-483635" y="22888"/>
              <a:ext cx="1481620"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10" name="Group 7">
            <a:extLst>
              <a:ext uri="{FF2B5EF4-FFF2-40B4-BE49-F238E27FC236}">
                <a16:creationId xmlns:a16="http://schemas.microsoft.com/office/drawing/2014/main" id="{695C3499-F369-4D24-8AD5-694E75F85332}"/>
              </a:ext>
            </a:extLst>
          </p:cNvPr>
          <p:cNvGrpSpPr/>
          <p:nvPr/>
        </p:nvGrpSpPr>
        <p:grpSpPr>
          <a:xfrm rot="21600000">
            <a:off x="997985" y="0"/>
            <a:ext cx="219532" cy="5715000"/>
            <a:chOff x="964739" y="3156482"/>
            <a:chExt cx="219532" cy="2596618"/>
          </a:xfrm>
        </p:grpSpPr>
        <p:sp>
          <p:nvSpPr>
            <p:cNvPr id="11" name="Freeform 6">
              <a:extLst>
                <a:ext uri="{FF2B5EF4-FFF2-40B4-BE49-F238E27FC236}">
                  <a16:creationId xmlns:a16="http://schemas.microsoft.com/office/drawing/2014/main" id="{BC46AFAB-40E1-40F9-A5BD-3CF6EE37AC2E}"/>
                </a:ext>
              </a:extLst>
            </p:cNvPr>
            <p:cNvSpPr/>
            <p:nvPr/>
          </p:nvSpPr>
          <p:spPr>
            <a:xfrm>
              <a:off x="964739" y="3156482"/>
              <a:ext cx="219532" cy="259661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4B634">
                <a:alpha val="100000"/>
              </a:srgbClr>
            </a:solidFill>
          </p:spPr>
        </p:sp>
      </p:grpSp>
      <p:grpSp>
        <p:nvGrpSpPr>
          <p:cNvPr id="12" name="Group 9">
            <a:extLst>
              <a:ext uri="{FF2B5EF4-FFF2-40B4-BE49-F238E27FC236}">
                <a16:creationId xmlns:a16="http://schemas.microsoft.com/office/drawing/2014/main" id="{C7985046-6860-463A-9379-07FF6142341E}"/>
              </a:ext>
            </a:extLst>
          </p:cNvPr>
          <p:cNvGrpSpPr/>
          <p:nvPr/>
        </p:nvGrpSpPr>
        <p:grpSpPr>
          <a:xfrm rot="21600000">
            <a:off x="490530" y="2531304"/>
            <a:ext cx="1260364" cy="1207563"/>
            <a:chOff x="516479" y="3625318"/>
            <a:chExt cx="1195891" cy="1207563"/>
          </a:xfrm>
        </p:grpSpPr>
        <p:sp>
          <p:nvSpPr>
            <p:cNvPr id="13" name="Freeform 8">
              <a:extLst>
                <a:ext uri="{FF2B5EF4-FFF2-40B4-BE49-F238E27FC236}">
                  <a16:creationId xmlns:a16="http://schemas.microsoft.com/office/drawing/2014/main" id="{BF3B2D9C-0C99-407A-BA87-71F8785C727A}"/>
                </a:ext>
              </a:extLst>
            </p:cNvPr>
            <p:cNvSpPr/>
            <p:nvPr/>
          </p:nvSpPr>
          <p:spPr>
            <a:xfrm>
              <a:off x="516479" y="3625318"/>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4B634">
                <a:alpha val="100000"/>
              </a:srgbClr>
            </a:solidFill>
          </p:spPr>
        </p:sp>
      </p:grpSp>
      <p:sp>
        <p:nvSpPr>
          <p:cNvPr id="14" name="TextBox 24">
            <a:extLst>
              <a:ext uri="{FF2B5EF4-FFF2-40B4-BE49-F238E27FC236}">
                <a16:creationId xmlns:a16="http://schemas.microsoft.com/office/drawing/2014/main" id="{A1474605-2F53-4DEA-ABEC-B35AFCF6E3C0}"/>
              </a:ext>
            </a:extLst>
          </p:cNvPr>
          <p:cNvSpPr txBox="1"/>
          <p:nvPr/>
        </p:nvSpPr>
        <p:spPr>
          <a:xfrm>
            <a:off x="490530" y="2637489"/>
            <a:ext cx="1243439" cy="769187"/>
          </a:xfrm>
          <a:prstGeom prst="rect">
            <a:avLst/>
          </a:prstGeom>
        </p:spPr>
        <p:txBody>
          <a:bodyPr lIns="0" tIns="43200" rIns="0" bIns="0" rtlCol="0" anchor="t"/>
          <a:lstStyle/>
          <a:p>
            <a:pPr algn="ctr">
              <a:lnSpc>
                <a:spcPts val="3000"/>
              </a:lnSpc>
            </a:pPr>
            <a:r>
              <a:rPr lang="en-US" sz="1600" b="1" i="0" spc="0" dirty="0">
                <a:solidFill>
                  <a:srgbClr val="FFFFFF">
                    <a:alpha val="100000"/>
                  </a:srgbClr>
                </a:solidFill>
                <a:latin typeface="Muli"/>
              </a:rPr>
              <a:t>Tip for Engagement</a:t>
            </a:r>
          </a:p>
        </p:txBody>
      </p:sp>
    </p:spTree>
    <p:extLst>
      <p:ext uri="{BB962C8B-B14F-4D97-AF65-F5344CB8AC3E}">
        <p14:creationId xmlns:p14="http://schemas.microsoft.com/office/powerpoint/2010/main" val="316258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E7B8023-CBDB-4ADF-BE9E-689A7AF9A7DA}"/>
              </a:ext>
            </a:extLst>
          </p:cNvPr>
          <p:cNvGrpSpPr/>
          <p:nvPr/>
        </p:nvGrpSpPr>
        <p:grpSpPr>
          <a:xfrm rot="21600000">
            <a:off x="0" y="0"/>
            <a:ext cx="1007510" cy="5715000"/>
            <a:chOff x="-474110" y="-2177387"/>
            <a:chExt cx="1481620" cy="8774374"/>
          </a:xfrm>
        </p:grpSpPr>
        <p:sp>
          <p:nvSpPr>
            <p:cNvPr id="5" name="Freeform 2">
              <a:extLst>
                <a:ext uri="{FF2B5EF4-FFF2-40B4-BE49-F238E27FC236}">
                  <a16:creationId xmlns:a16="http://schemas.microsoft.com/office/drawing/2014/main" id="{7EEF5127-76E3-4FA3-BB11-7D3768BB5AED}"/>
                </a:ext>
              </a:extLst>
            </p:cNvPr>
            <p:cNvSpPr/>
            <p:nvPr/>
          </p:nvSpPr>
          <p:spPr>
            <a:xfrm>
              <a:off x="-474110" y="-2177387"/>
              <a:ext cx="1481620" cy="877437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6" name="Group 7">
            <a:extLst>
              <a:ext uri="{FF2B5EF4-FFF2-40B4-BE49-F238E27FC236}">
                <a16:creationId xmlns:a16="http://schemas.microsoft.com/office/drawing/2014/main" id="{D7DE98F1-342D-47D2-8290-63658F70D118}"/>
              </a:ext>
            </a:extLst>
          </p:cNvPr>
          <p:cNvGrpSpPr/>
          <p:nvPr/>
        </p:nvGrpSpPr>
        <p:grpSpPr>
          <a:xfrm rot="21600000">
            <a:off x="947509" y="0"/>
            <a:ext cx="219532" cy="5715000"/>
            <a:chOff x="947509" y="-1454668"/>
            <a:chExt cx="219532" cy="7214636"/>
          </a:xfrm>
        </p:grpSpPr>
        <p:sp>
          <p:nvSpPr>
            <p:cNvPr id="7" name="Freeform 6">
              <a:extLst>
                <a:ext uri="{FF2B5EF4-FFF2-40B4-BE49-F238E27FC236}">
                  <a16:creationId xmlns:a16="http://schemas.microsoft.com/office/drawing/2014/main" id="{2DEBF2C1-3D1E-4C20-9046-BBCBC0E62200}"/>
                </a:ext>
              </a:extLst>
            </p:cNvPr>
            <p:cNvSpPr/>
            <p:nvPr/>
          </p:nvSpPr>
          <p:spPr>
            <a:xfrm>
              <a:off x="947509" y="-1454668"/>
              <a:ext cx="219532" cy="721463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7F23">
                <a:alpha val="100000"/>
              </a:srgbClr>
            </a:solidFill>
          </p:spPr>
        </p:sp>
      </p:grpSp>
      <p:grpSp>
        <p:nvGrpSpPr>
          <p:cNvPr id="8" name="Group 9">
            <a:extLst>
              <a:ext uri="{FF2B5EF4-FFF2-40B4-BE49-F238E27FC236}">
                <a16:creationId xmlns:a16="http://schemas.microsoft.com/office/drawing/2014/main" id="{0C76AB5D-A985-4279-A72B-FE91930A4140}"/>
              </a:ext>
            </a:extLst>
          </p:cNvPr>
          <p:cNvGrpSpPr/>
          <p:nvPr/>
        </p:nvGrpSpPr>
        <p:grpSpPr>
          <a:xfrm rot="21600000">
            <a:off x="162744" y="1948918"/>
            <a:ext cx="1789059" cy="1207563"/>
            <a:chOff x="516479" y="1948918"/>
            <a:chExt cx="1195891" cy="1207563"/>
          </a:xfrm>
        </p:grpSpPr>
        <p:sp>
          <p:nvSpPr>
            <p:cNvPr id="9" name="Freeform 8">
              <a:extLst>
                <a:ext uri="{FF2B5EF4-FFF2-40B4-BE49-F238E27FC236}">
                  <a16:creationId xmlns:a16="http://schemas.microsoft.com/office/drawing/2014/main" id="{360AC3BF-59B1-446B-9FB4-37A684D19D38}"/>
                </a:ext>
              </a:extLst>
            </p:cNvPr>
            <p:cNvSpPr/>
            <p:nvPr/>
          </p:nvSpPr>
          <p:spPr>
            <a:xfrm>
              <a:off x="516479" y="1948918"/>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7F23">
                <a:alpha val="100000"/>
              </a:srgbClr>
            </a:solidFill>
          </p:spPr>
        </p:sp>
      </p:grpSp>
      <p:sp>
        <p:nvSpPr>
          <p:cNvPr id="10" name="TextBox 10">
            <a:extLst>
              <a:ext uri="{FF2B5EF4-FFF2-40B4-BE49-F238E27FC236}">
                <a16:creationId xmlns:a16="http://schemas.microsoft.com/office/drawing/2014/main" id="{0EC5497C-685F-4C2D-BBC3-8B29FC9A5766}"/>
              </a:ext>
            </a:extLst>
          </p:cNvPr>
          <p:cNvSpPr txBox="1"/>
          <p:nvPr/>
        </p:nvSpPr>
        <p:spPr>
          <a:xfrm rot="21600000">
            <a:off x="123907" y="2220545"/>
            <a:ext cx="1866736" cy="664307"/>
          </a:xfrm>
          <a:prstGeom prst="rect">
            <a:avLst/>
          </a:prstGeom>
        </p:spPr>
        <p:txBody>
          <a:bodyPr lIns="0" tIns="43200" rIns="0" bIns="0" rtlCol="0" anchor="t"/>
          <a:lstStyle/>
          <a:p>
            <a:pPr algn="ctr">
              <a:lnSpc>
                <a:spcPts val="3000"/>
              </a:lnSpc>
            </a:pPr>
            <a:r>
              <a:rPr lang="en-US" sz="2000" b="1" dirty="0">
                <a:solidFill>
                  <a:srgbClr val="FFFFFF">
                    <a:alpha val="100000"/>
                  </a:srgbClr>
                </a:solidFill>
                <a:latin typeface="Muli"/>
              </a:rPr>
              <a:t>Questions?</a:t>
            </a:r>
            <a:endParaRPr lang="en-US" sz="2000" b="1" i="0" spc="0" dirty="0">
              <a:solidFill>
                <a:srgbClr val="FFFFFF">
                  <a:alpha val="100000"/>
                </a:srgbClr>
              </a:solidFill>
              <a:latin typeface="Muli"/>
            </a:endParaRPr>
          </a:p>
        </p:txBody>
      </p:sp>
      <p:sp>
        <p:nvSpPr>
          <p:cNvPr id="13" name="TextBox 12">
            <a:extLst>
              <a:ext uri="{FF2B5EF4-FFF2-40B4-BE49-F238E27FC236}">
                <a16:creationId xmlns:a16="http://schemas.microsoft.com/office/drawing/2014/main" id="{ED83A8C9-681A-4393-97DD-A873440E896D}"/>
              </a:ext>
            </a:extLst>
          </p:cNvPr>
          <p:cNvSpPr txBox="1"/>
          <p:nvPr/>
        </p:nvSpPr>
        <p:spPr>
          <a:xfrm>
            <a:off x="2899312" y="2035879"/>
            <a:ext cx="2546676" cy="369332"/>
          </a:xfrm>
          <a:prstGeom prst="rect">
            <a:avLst/>
          </a:prstGeom>
          <a:noFill/>
        </p:spPr>
        <p:txBody>
          <a:bodyPr wrap="square" rtlCol="0">
            <a:spAutoFit/>
          </a:bodyPr>
          <a:lstStyle/>
          <a:p>
            <a:r>
              <a:rPr lang="en-US" dirty="0"/>
              <a:t>Questions and Discussion</a:t>
            </a:r>
          </a:p>
        </p:txBody>
      </p:sp>
    </p:spTree>
    <p:extLst>
      <p:ext uri="{BB962C8B-B14F-4D97-AF65-F5344CB8AC3E}">
        <p14:creationId xmlns:p14="http://schemas.microsoft.com/office/powerpoint/2010/main" val="331637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rot="21600000">
            <a:off x="2385988" y="714375"/>
            <a:ext cx="2321823" cy="285750"/>
          </a:xfrm>
          <a:prstGeom prst="rect">
            <a:avLst/>
          </a:prstGeom>
        </p:spPr>
        <p:txBody>
          <a:bodyPr lIns="0" tIns="32400" rIns="0" bIns="0" rtlCol="0" anchor="t"/>
          <a:lstStyle/>
          <a:p>
            <a:pPr algn="l">
              <a:lnSpc>
                <a:spcPts val="2250"/>
              </a:lnSpc>
            </a:pPr>
            <a:r>
              <a:rPr lang="en-US" sz="2250" b="1" spc="75" dirty="0">
                <a:solidFill>
                  <a:srgbClr val="1E2536">
                    <a:alpha val="100000"/>
                  </a:srgbClr>
                </a:solidFill>
                <a:latin typeface="Poppins"/>
              </a:rPr>
              <a:t>Goals</a:t>
            </a:r>
            <a:endParaRPr lang="en-US" sz="2250" b="1" i="0" spc="75" dirty="0">
              <a:solidFill>
                <a:srgbClr val="1E2536">
                  <a:alpha val="100000"/>
                </a:srgbClr>
              </a:solidFill>
              <a:latin typeface="Poppins"/>
            </a:endParaRPr>
          </a:p>
        </p:txBody>
      </p:sp>
      <p:sp>
        <p:nvSpPr>
          <p:cNvPr id="7" name="TextBox 7"/>
          <p:cNvSpPr txBox="1"/>
          <p:nvPr/>
        </p:nvSpPr>
        <p:spPr>
          <a:xfrm rot="21600000">
            <a:off x="2854928" y="1233488"/>
            <a:ext cx="4050944" cy="4162425"/>
          </a:xfrm>
          <a:prstGeom prst="rect">
            <a:avLst/>
          </a:prstGeom>
        </p:spPr>
        <p:txBody>
          <a:bodyPr lIns="0" tIns="18000" rIns="0" bIns="0" rtlCol="0" anchor="t"/>
          <a:lstStyle/>
          <a:p>
            <a:pPr algn="l">
              <a:lnSpc>
                <a:spcPts val="1440"/>
              </a:lnSpc>
            </a:pPr>
            <a:endParaRPr dirty="0">
              <a:latin typeface="Muli" panose="020B0604020202020204" charset="0"/>
            </a:endParaRPr>
          </a:p>
          <a:p>
            <a:pPr algn="l">
              <a:lnSpc>
                <a:spcPts val="1440"/>
              </a:lnSpc>
            </a:pPr>
            <a:r>
              <a:rPr lang="en-US" sz="1200" b="0" i="0" spc="75" dirty="0">
                <a:solidFill>
                  <a:srgbClr val="000000">
                    <a:alpha val="100000"/>
                  </a:srgbClr>
                </a:solidFill>
                <a:latin typeface="Muli" panose="020B0604020202020204" charset="0"/>
              </a:rPr>
              <a:t>Enhance understanding of Community/Movement Lawyering</a:t>
            </a:r>
          </a:p>
          <a:p>
            <a:pPr algn="l">
              <a:lnSpc>
                <a:spcPts val="1440"/>
              </a:lnSpc>
            </a:pPr>
            <a:endParaRPr lang="en-US" sz="1200" b="0" i="0" spc="75" dirty="0">
              <a:solidFill>
                <a:srgbClr val="000000">
                  <a:alpha val="100000"/>
                </a:srgbClr>
              </a:solidFill>
              <a:latin typeface="Muli" panose="020B0604020202020204" charset="0"/>
            </a:endParaRPr>
          </a:p>
          <a:p>
            <a:pPr algn="l">
              <a:lnSpc>
                <a:spcPts val="1440"/>
              </a:lnSpc>
            </a:pPr>
            <a:endParaRPr lang="en-US" sz="1200" b="0" i="0" spc="75" dirty="0">
              <a:solidFill>
                <a:srgbClr val="000000">
                  <a:alpha val="100000"/>
                </a:srgbClr>
              </a:solidFill>
              <a:latin typeface="Muli" panose="020B0604020202020204" charset="0"/>
            </a:endParaRPr>
          </a:p>
          <a:p>
            <a:pPr algn="l">
              <a:lnSpc>
                <a:spcPts val="1440"/>
              </a:lnSpc>
            </a:pPr>
            <a:endParaRPr lang="en-US" sz="1200" b="0" i="0" spc="75" dirty="0">
              <a:solidFill>
                <a:srgbClr val="000000">
                  <a:alpha val="100000"/>
                </a:srgbClr>
              </a:solidFill>
              <a:latin typeface="Muli" panose="020B0604020202020204" charset="0"/>
            </a:endParaRPr>
          </a:p>
          <a:p>
            <a:pPr algn="l">
              <a:lnSpc>
                <a:spcPts val="1440"/>
              </a:lnSpc>
            </a:pPr>
            <a:r>
              <a:rPr lang="en-US" sz="1200" b="0" i="0" spc="75" dirty="0">
                <a:solidFill>
                  <a:srgbClr val="000000">
                    <a:alpha val="100000"/>
                  </a:srgbClr>
                </a:solidFill>
                <a:latin typeface="Muli" panose="020B0604020202020204" charset="0"/>
              </a:rPr>
              <a:t>Distinguish between traditional lawyering and community and movement lawyering and abolition</a:t>
            </a:r>
          </a:p>
          <a:p>
            <a:pPr algn="l">
              <a:lnSpc>
                <a:spcPts val="1440"/>
              </a:lnSpc>
            </a:pPr>
            <a:br>
              <a:rPr lang="en-US" sz="1200" b="1" dirty="0">
                <a:latin typeface="Muli" panose="020B0604020202020204" charset="0"/>
              </a:rPr>
            </a:br>
            <a:endParaRPr lang="en-US" sz="1200" b="1" dirty="0">
              <a:latin typeface="Muli" panose="020B0604020202020204" charset="0"/>
            </a:endParaRPr>
          </a:p>
          <a:p>
            <a:pPr algn="l">
              <a:lnSpc>
                <a:spcPts val="1440"/>
              </a:lnSpc>
            </a:pPr>
            <a:endParaRPr lang="en-US" sz="1200" b="1" dirty="0">
              <a:latin typeface="Muli" panose="020B0604020202020204" charset="0"/>
            </a:endParaRPr>
          </a:p>
          <a:p>
            <a:pPr algn="l">
              <a:lnSpc>
                <a:spcPts val="1440"/>
              </a:lnSpc>
            </a:pPr>
            <a:r>
              <a:rPr lang="en-US" sz="1200" b="0" i="0" spc="75" dirty="0">
                <a:solidFill>
                  <a:srgbClr val="000000">
                    <a:alpha val="100000"/>
                  </a:srgbClr>
                </a:solidFill>
                <a:latin typeface="Muli" panose="020B0604020202020204" charset="0"/>
              </a:rPr>
              <a:t>Identify how to build and sustain meaningful relationships and how to develop advocacy out of these relationships</a:t>
            </a:r>
          </a:p>
          <a:p>
            <a:pPr algn="l">
              <a:lnSpc>
                <a:spcPts val="1440"/>
              </a:lnSpc>
            </a:pPr>
            <a:r>
              <a:rPr lang="en-US" sz="1200" b="0" i="0" spc="75" dirty="0">
                <a:solidFill>
                  <a:srgbClr val="000000">
                    <a:alpha val="100000"/>
                  </a:srgbClr>
                </a:solidFill>
                <a:latin typeface="Muli" panose="020B0604020202020204" charset="0"/>
              </a:rPr>
              <a:t>  </a:t>
            </a:r>
          </a:p>
          <a:p>
            <a:pPr algn="l">
              <a:lnSpc>
                <a:spcPts val="1440"/>
              </a:lnSpc>
            </a:pPr>
            <a:r>
              <a:rPr lang="en-US" sz="1200" b="0" i="0" spc="75" dirty="0">
                <a:solidFill>
                  <a:srgbClr val="000000">
                    <a:alpha val="100000"/>
                  </a:srgbClr>
                </a:solidFill>
                <a:latin typeface="Muli" panose="020B0604020202020204" charset="0"/>
              </a:rPr>
              <a:t>Enhance performance, productivity and service to the organization, clients, communities served, and stakeholders.</a:t>
            </a:r>
          </a:p>
          <a:p>
            <a:pPr algn="l">
              <a:lnSpc>
                <a:spcPts val="1440"/>
              </a:lnSpc>
            </a:pPr>
            <a:endParaRPr lang="en-US" sz="1200" b="0" i="0" spc="75" dirty="0">
              <a:solidFill>
                <a:srgbClr val="000000">
                  <a:alpha val="100000"/>
                </a:srgbClr>
              </a:solidFill>
              <a:latin typeface="Muli" panose="020B0604020202020204" charset="0"/>
            </a:endParaRPr>
          </a:p>
          <a:p>
            <a:pPr algn="l">
              <a:lnSpc>
                <a:spcPts val="1440"/>
              </a:lnSpc>
            </a:pPr>
            <a:endParaRPr lang="en-US" sz="1200" b="0" i="0" spc="75" dirty="0">
              <a:solidFill>
                <a:srgbClr val="000000">
                  <a:alpha val="100000"/>
                </a:srgbClr>
              </a:solidFill>
              <a:latin typeface="Muli" panose="020B0604020202020204" charset="0"/>
            </a:endParaRPr>
          </a:p>
          <a:p>
            <a:pPr algn="l">
              <a:lnSpc>
                <a:spcPts val="1440"/>
              </a:lnSpc>
            </a:pPr>
            <a:r>
              <a:rPr lang="en-US" sz="1200" b="0" i="0" spc="75" dirty="0">
                <a:solidFill>
                  <a:srgbClr val="000000">
                    <a:alpha val="100000"/>
                  </a:srgbClr>
                </a:solidFill>
                <a:latin typeface="Muli" panose="020B0604020202020204" charset="0"/>
              </a:rPr>
              <a:t>Cultivate skills and talent through support and coaching</a:t>
            </a:r>
          </a:p>
          <a:p>
            <a:pPr algn="l">
              <a:lnSpc>
                <a:spcPts val="1440"/>
              </a:lnSpc>
            </a:pPr>
            <a:endParaRPr lang="en-US" sz="1200" b="0" i="0" spc="75" dirty="0">
              <a:solidFill>
                <a:srgbClr val="000000">
                  <a:alpha val="100000"/>
                </a:srgbClr>
              </a:solidFill>
              <a:latin typeface="Muli"/>
            </a:endParaRPr>
          </a:p>
        </p:txBody>
      </p:sp>
      <p:grpSp>
        <p:nvGrpSpPr>
          <p:cNvPr id="9" name="Group 9"/>
          <p:cNvGrpSpPr/>
          <p:nvPr/>
        </p:nvGrpSpPr>
        <p:grpSpPr>
          <a:xfrm rot="21600000">
            <a:off x="2033615" y="2224115"/>
            <a:ext cx="600020" cy="600020"/>
            <a:chOff x="2033615" y="2224115"/>
            <a:chExt cx="600020" cy="600020"/>
          </a:xfrm>
        </p:grpSpPr>
        <p:sp>
          <p:nvSpPr>
            <p:cNvPr id="8" name="Freeform 8"/>
            <p:cNvSpPr/>
            <p:nvPr/>
          </p:nvSpPr>
          <p:spPr>
            <a:xfrm>
              <a:off x="2033615" y="2224115"/>
              <a:ext cx="600020" cy="600020"/>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5A623">
                <a:alpha val="100000"/>
              </a:srgbClr>
            </a:solidFill>
          </p:spPr>
        </p:sp>
      </p:grpSp>
      <p:grpSp>
        <p:nvGrpSpPr>
          <p:cNvPr id="11" name="Group 11"/>
          <p:cNvGrpSpPr/>
          <p:nvPr/>
        </p:nvGrpSpPr>
        <p:grpSpPr>
          <a:xfrm rot="21600000">
            <a:off x="2081240" y="3109940"/>
            <a:ext cx="600020" cy="600020"/>
            <a:chOff x="2081240" y="3109940"/>
            <a:chExt cx="600020" cy="600020"/>
          </a:xfrm>
        </p:grpSpPr>
        <p:sp>
          <p:nvSpPr>
            <p:cNvPr id="10" name="Freeform 10"/>
            <p:cNvSpPr/>
            <p:nvPr/>
          </p:nvSpPr>
          <p:spPr>
            <a:xfrm>
              <a:off x="2081240" y="3109940"/>
              <a:ext cx="600020" cy="600020"/>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5A623">
                <a:alpha val="100000"/>
              </a:srgbClr>
            </a:solidFill>
          </p:spPr>
        </p:sp>
      </p:grpSp>
      <p:grpSp>
        <p:nvGrpSpPr>
          <p:cNvPr id="13" name="Group 13"/>
          <p:cNvGrpSpPr/>
          <p:nvPr/>
        </p:nvGrpSpPr>
        <p:grpSpPr>
          <a:xfrm rot="21600000">
            <a:off x="2081240" y="3890990"/>
            <a:ext cx="600020" cy="600020"/>
            <a:chOff x="2081240" y="3890990"/>
            <a:chExt cx="600020" cy="600020"/>
          </a:xfrm>
        </p:grpSpPr>
        <p:sp>
          <p:nvSpPr>
            <p:cNvPr id="12" name="Freeform 12"/>
            <p:cNvSpPr/>
            <p:nvPr/>
          </p:nvSpPr>
          <p:spPr>
            <a:xfrm>
              <a:off x="2081240" y="3890990"/>
              <a:ext cx="600020" cy="600020"/>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5A623">
                <a:alpha val="100000"/>
              </a:srgbClr>
            </a:solidFill>
          </p:spPr>
          <p:txBody>
            <a:bodyPr/>
            <a:lstStyle/>
            <a:p>
              <a:endParaRPr lang="en-US" dirty="0"/>
            </a:p>
          </p:txBody>
        </p:sp>
      </p:grpSp>
      <p:grpSp>
        <p:nvGrpSpPr>
          <p:cNvPr id="15" name="Group 15"/>
          <p:cNvGrpSpPr/>
          <p:nvPr/>
        </p:nvGrpSpPr>
        <p:grpSpPr>
          <a:xfrm rot="21600000">
            <a:off x="2081240" y="4719665"/>
            <a:ext cx="600020" cy="600020"/>
            <a:chOff x="2081240" y="4719665"/>
            <a:chExt cx="600020" cy="600020"/>
          </a:xfrm>
        </p:grpSpPr>
        <p:sp>
          <p:nvSpPr>
            <p:cNvPr id="14" name="Freeform 14"/>
            <p:cNvSpPr/>
            <p:nvPr/>
          </p:nvSpPr>
          <p:spPr>
            <a:xfrm>
              <a:off x="2081240" y="4719665"/>
              <a:ext cx="600020" cy="600020"/>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5A623">
                <a:alpha val="100000"/>
              </a:srgbClr>
            </a:solidFill>
          </p:spPr>
        </p:sp>
      </p:grpSp>
      <p:grpSp>
        <p:nvGrpSpPr>
          <p:cNvPr id="17" name="Group 17"/>
          <p:cNvGrpSpPr/>
          <p:nvPr/>
        </p:nvGrpSpPr>
        <p:grpSpPr>
          <a:xfrm rot="21600000">
            <a:off x="2081240" y="1347815"/>
            <a:ext cx="600020" cy="600020"/>
            <a:chOff x="2081240" y="1347815"/>
            <a:chExt cx="600020" cy="600020"/>
          </a:xfrm>
        </p:grpSpPr>
        <p:sp>
          <p:nvSpPr>
            <p:cNvPr id="16" name="Freeform 16"/>
            <p:cNvSpPr/>
            <p:nvPr/>
          </p:nvSpPr>
          <p:spPr>
            <a:xfrm>
              <a:off x="2081240" y="1347815"/>
              <a:ext cx="600020" cy="600020"/>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5A623">
                <a:alpha val="100000"/>
              </a:srgbClr>
            </a:solidFill>
          </p:spPr>
        </p:sp>
      </p:grpSp>
      <p:grpSp>
        <p:nvGrpSpPr>
          <p:cNvPr id="19" name="Group 19"/>
          <p:cNvGrpSpPr/>
          <p:nvPr/>
        </p:nvGrpSpPr>
        <p:grpSpPr>
          <a:xfrm rot="21600000">
            <a:off x="2228731" y="1357005"/>
            <a:ext cx="305038" cy="600690"/>
            <a:chOff x="2228731" y="1357005"/>
            <a:chExt cx="305038" cy="600690"/>
          </a:xfrm>
        </p:grpSpPr>
        <p:sp>
          <p:nvSpPr>
            <p:cNvPr id="18" name="Freeform 18"/>
            <p:cNvSpPr/>
            <p:nvPr/>
          </p:nvSpPr>
          <p:spPr>
            <a:xfrm>
              <a:off x="2228731" y="1357005"/>
              <a:ext cx="305038" cy="600690"/>
            </a:xfrm>
            <a:custGeom>
              <a:avLst/>
              <a:gdLst/>
              <a:ahLst/>
              <a:cxnLst/>
              <a:rect l="0" t="0" r="0" b="0"/>
              <a:pathLst>
                <a:path w="154295" h="304800">
                  <a:moveTo>
                    <a:pt x="77381" y="0"/>
                  </a:moveTo>
                  <a:cubicBezTo>
                    <a:pt x="73924" y="-19"/>
                    <a:pt x="70809" y="1762"/>
                    <a:pt x="69066" y="4753"/>
                  </a:cubicBezTo>
                  <a:lnTo>
                    <a:pt x="48873" y="39281"/>
                  </a:lnTo>
                  <a:cubicBezTo>
                    <a:pt x="48863" y="39300"/>
                    <a:pt x="48863" y="39319"/>
                    <a:pt x="48854" y="39338"/>
                  </a:cubicBezTo>
                  <a:cubicBezTo>
                    <a:pt x="48844" y="39357"/>
                    <a:pt x="48835" y="39357"/>
                    <a:pt x="48825" y="39377"/>
                  </a:cubicBezTo>
                  <a:lnTo>
                    <a:pt x="638" y="126473"/>
                  </a:lnTo>
                  <a:cubicBezTo>
                    <a:pt x="343" y="126987"/>
                    <a:pt x="181" y="127559"/>
                    <a:pt x="86" y="128159"/>
                  </a:cubicBezTo>
                  <a:cubicBezTo>
                    <a:pt x="67" y="128292"/>
                    <a:pt x="48" y="128416"/>
                    <a:pt x="38" y="128550"/>
                  </a:cubicBezTo>
                  <a:cubicBezTo>
                    <a:pt x="29" y="128664"/>
                    <a:pt x="0" y="128759"/>
                    <a:pt x="0" y="128873"/>
                  </a:cubicBezTo>
                  <a:lnTo>
                    <a:pt x="0" y="270805"/>
                  </a:lnTo>
                  <a:cubicBezTo>
                    <a:pt x="0" y="271139"/>
                    <a:pt x="67" y="271472"/>
                    <a:pt x="133" y="271796"/>
                  </a:cubicBezTo>
                  <a:cubicBezTo>
                    <a:pt x="152" y="271863"/>
                    <a:pt x="143" y="271939"/>
                    <a:pt x="162" y="272006"/>
                  </a:cubicBezTo>
                  <a:cubicBezTo>
                    <a:pt x="295" y="272539"/>
                    <a:pt x="543" y="273025"/>
                    <a:pt x="848" y="273482"/>
                  </a:cubicBezTo>
                  <a:cubicBezTo>
                    <a:pt x="924" y="273596"/>
                    <a:pt x="1010" y="273701"/>
                    <a:pt x="1105" y="273806"/>
                  </a:cubicBezTo>
                  <a:cubicBezTo>
                    <a:pt x="1419" y="274196"/>
                    <a:pt x="1781" y="274530"/>
                    <a:pt x="2200" y="274815"/>
                  </a:cubicBezTo>
                  <a:cubicBezTo>
                    <a:pt x="2257" y="274854"/>
                    <a:pt x="2286" y="274911"/>
                    <a:pt x="2334" y="274939"/>
                  </a:cubicBezTo>
                  <a:lnTo>
                    <a:pt x="50559" y="304105"/>
                  </a:lnTo>
                  <a:cubicBezTo>
                    <a:pt x="51292" y="304553"/>
                    <a:pt x="52159" y="304800"/>
                    <a:pt x="53035" y="304800"/>
                  </a:cubicBezTo>
                  <a:lnTo>
                    <a:pt x="101260" y="304800"/>
                  </a:lnTo>
                  <a:cubicBezTo>
                    <a:pt x="102137" y="304800"/>
                    <a:pt x="103003" y="304562"/>
                    <a:pt x="103756" y="304105"/>
                  </a:cubicBezTo>
                  <a:lnTo>
                    <a:pt x="151981" y="274939"/>
                  </a:lnTo>
                  <a:cubicBezTo>
                    <a:pt x="152314" y="274739"/>
                    <a:pt x="152600" y="274501"/>
                    <a:pt x="152867" y="274244"/>
                  </a:cubicBezTo>
                  <a:cubicBezTo>
                    <a:pt x="152876" y="274234"/>
                    <a:pt x="152886" y="274234"/>
                    <a:pt x="152895" y="274225"/>
                  </a:cubicBezTo>
                  <a:lnTo>
                    <a:pt x="152895" y="274225"/>
                  </a:lnTo>
                  <a:lnTo>
                    <a:pt x="152895" y="274225"/>
                  </a:lnTo>
                  <a:cubicBezTo>
                    <a:pt x="153314" y="273806"/>
                    <a:pt x="153629" y="273311"/>
                    <a:pt x="153857" y="272777"/>
                  </a:cubicBezTo>
                  <a:cubicBezTo>
                    <a:pt x="153934" y="272615"/>
                    <a:pt x="153953" y="272444"/>
                    <a:pt x="154010" y="272272"/>
                  </a:cubicBezTo>
                  <a:cubicBezTo>
                    <a:pt x="154134" y="271882"/>
                    <a:pt x="154229" y="271482"/>
                    <a:pt x="154248" y="271072"/>
                  </a:cubicBezTo>
                  <a:cubicBezTo>
                    <a:pt x="154257" y="270986"/>
                    <a:pt x="154295" y="270910"/>
                    <a:pt x="154295" y="270815"/>
                  </a:cubicBezTo>
                  <a:lnTo>
                    <a:pt x="154295" y="128883"/>
                  </a:lnTo>
                  <a:cubicBezTo>
                    <a:pt x="154295" y="128702"/>
                    <a:pt x="154248" y="128540"/>
                    <a:pt x="154229" y="128369"/>
                  </a:cubicBezTo>
                  <a:cubicBezTo>
                    <a:pt x="154210" y="128207"/>
                    <a:pt x="154200" y="128045"/>
                    <a:pt x="154162" y="127883"/>
                  </a:cubicBezTo>
                  <a:cubicBezTo>
                    <a:pt x="154067" y="127454"/>
                    <a:pt x="153934" y="127045"/>
                    <a:pt x="153724" y="126654"/>
                  </a:cubicBezTo>
                  <a:cubicBezTo>
                    <a:pt x="153705" y="126616"/>
                    <a:pt x="153705" y="126578"/>
                    <a:pt x="153686" y="126549"/>
                  </a:cubicBezTo>
                  <a:lnTo>
                    <a:pt x="105461" y="39377"/>
                  </a:lnTo>
                  <a:cubicBezTo>
                    <a:pt x="105451" y="39367"/>
                    <a:pt x="105442" y="39357"/>
                    <a:pt x="105432" y="39348"/>
                  </a:cubicBezTo>
                  <a:cubicBezTo>
                    <a:pt x="105423" y="39338"/>
                    <a:pt x="105423" y="39319"/>
                    <a:pt x="105423" y="39310"/>
                  </a:cubicBezTo>
                  <a:lnTo>
                    <a:pt x="85630" y="4820"/>
                  </a:lnTo>
                  <a:cubicBezTo>
                    <a:pt x="83934" y="1819"/>
                    <a:pt x="80848" y="10"/>
                    <a:pt x="77381" y="0"/>
                  </a:cubicBezTo>
                  <a:close/>
                  <a:moveTo>
                    <a:pt x="136522" y="115396"/>
                  </a:moveTo>
                  <a:lnTo>
                    <a:pt x="103756" y="95574"/>
                  </a:lnTo>
                  <a:cubicBezTo>
                    <a:pt x="103613" y="95488"/>
                    <a:pt x="103451" y="95450"/>
                    <a:pt x="103308" y="95374"/>
                  </a:cubicBezTo>
                  <a:cubicBezTo>
                    <a:pt x="103175" y="95307"/>
                    <a:pt x="103051" y="95250"/>
                    <a:pt x="102918" y="95203"/>
                  </a:cubicBezTo>
                  <a:cubicBezTo>
                    <a:pt x="102394" y="95012"/>
                    <a:pt x="101851" y="94879"/>
                    <a:pt x="101298" y="94879"/>
                  </a:cubicBezTo>
                  <a:cubicBezTo>
                    <a:pt x="101289" y="94879"/>
                    <a:pt x="101279" y="94869"/>
                    <a:pt x="101270" y="94869"/>
                  </a:cubicBezTo>
                  <a:lnTo>
                    <a:pt x="53045" y="94869"/>
                  </a:lnTo>
                  <a:cubicBezTo>
                    <a:pt x="53035" y="94869"/>
                    <a:pt x="53026" y="94879"/>
                    <a:pt x="53016" y="94879"/>
                  </a:cubicBezTo>
                  <a:cubicBezTo>
                    <a:pt x="52454" y="94879"/>
                    <a:pt x="51902" y="95012"/>
                    <a:pt x="51368" y="95212"/>
                  </a:cubicBezTo>
                  <a:cubicBezTo>
                    <a:pt x="51235" y="95260"/>
                    <a:pt x="51102" y="95317"/>
                    <a:pt x="50978" y="95384"/>
                  </a:cubicBezTo>
                  <a:cubicBezTo>
                    <a:pt x="50835" y="95450"/>
                    <a:pt x="50692" y="95488"/>
                    <a:pt x="50549" y="95564"/>
                  </a:cubicBezTo>
                  <a:lnTo>
                    <a:pt x="17783" y="115376"/>
                  </a:lnTo>
                  <a:lnTo>
                    <a:pt x="56607" y="45215"/>
                  </a:lnTo>
                  <a:lnTo>
                    <a:pt x="64332" y="40824"/>
                  </a:lnTo>
                  <a:lnTo>
                    <a:pt x="90392" y="40824"/>
                  </a:lnTo>
                  <a:lnTo>
                    <a:pt x="97688" y="45168"/>
                  </a:lnTo>
                  <a:lnTo>
                    <a:pt x="136522" y="115396"/>
                  </a:lnTo>
                  <a:close/>
                  <a:moveTo>
                    <a:pt x="57864" y="170669"/>
                  </a:moveTo>
                  <a:lnTo>
                    <a:pt x="57864" y="104528"/>
                  </a:lnTo>
                  <a:lnTo>
                    <a:pt x="96450" y="104528"/>
                  </a:lnTo>
                  <a:lnTo>
                    <a:pt x="96450" y="236820"/>
                  </a:lnTo>
                  <a:lnTo>
                    <a:pt x="57864" y="236820"/>
                  </a:lnTo>
                  <a:lnTo>
                    <a:pt x="57864" y="170669"/>
                  </a:lnTo>
                  <a:close/>
                  <a:moveTo>
                    <a:pt x="9630" y="131598"/>
                  </a:moveTo>
                  <a:lnTo>
                    <a:pt x="48216" y="108261"/>
                  </a:lnTo>
                  <a:lnTo>
                    <a:pt x="48216" y="207417"/>
                  </a:lnTo>
                  <a:lnTo>
                    <a:pt x="48216" y="238925"/>
                  </a:lnTo>
                  <a:lnTo>
                    <a:pt x="9639" y="262262"/>
                  </a:lnTo>
                  <a:lnTo>
                    <a:pt x="9630" y="131598"/>
                  </a:lnTo>
                  <a:close/>
                  <a:moveTo>
                    <a:pt x="54388" y="295151"/>
                  </a:moveTo>
                  <a:lnTo>
                    <a:pt x="14135" y="270805"/>
                  </a:lnTo>
                  <a:lnTo>
                    <a:pt x="54388" y="246460"/>
                  </a:lnTo>
                  <a:lnTo>
                    <a:pt x="99927" y="246460"/>
                  </a:lnTo>
                  <a:lnTo>
                    <a:pt x="140189" y="270805"/>
                  </a:lnTo>
                  <a:lnTo>
                    <a:pt x="99936" y="295151"/>
                  </a:lnTo>
                  <a:lnTo>
                    <a:pt x="54388" y="295151"/>
                  </a:lnTo>
                  <a:close/>
                  <a:moveTo>
                    <a:pt x="144675" y="262262"/>
                  </a:moveTo>
                  <a:lnTo>
                    <a:pt x="106089" y="238925"/>
                  </a:lnTo>
                  <a:lnTo>
                    <a:pt x="106089" y="108261"/>
                  </a:lnTo>
                  <a:lnTo>
                    <a:pt x="144666" y="131598"/>
                  </a:lnTo>
                  <a:lnTo>
                    <a:pt x="144675" y="262262"/>
                  </a:lnTo>
                  <a:close/>
                  <a:moveTo>
                    <a:pt x="89678" y="31195"/>
                  </a:moveTo>
                  <a:lnTo>
                    <a:pt x="64732" y="31195"/>
                  </a:lnTo>
                  <a:lnTo>
                    <a:pt x="77295" y="9611"/>
                  </a:lnTo>
                  <a:lnTo>
                    <a:pt x="89678" y="31195"/>
                  </a:lnTo>
                  <a:close/>
                  <a:moveTo>
                    <a:pt x="90240" y="262109"/>
                  </a:moveTo>
                  <a:lnTo>
                    <a:pt x="64065" y="262109"/>
                  </a:lnTo>
                  <a:lnTo>
                    <a:pt x="50987" y="270805"/>
                  </a:lnTo>
                  <a:lnTo>
                    <a:pt x="64065" y="279511"/>
                  </a:lnTo>
                  <a:lnTo>
                    <a:pt x="90240" y="279511"/>
                  </a:lnTo>
                  <a:lnTo>
                    <a:pt x="103318" y="270805"/>
                  </a:lnTo>
                  <a:lnTo>
                    <a:pt x="90240" y="262109"/>
                  </a:lnTo>
                  <a:close/>
                </a:path>
              </a:pathLst>
            </a:custGeom>
            <a:solidFill>
              <a:srgbClr val="1E2536">
                <a:alpha val="100000"/>
              </a:srgbClr>
            </a:solidFill>
          </p:spPr>
        </p:sp>
      </p:grpSp>
      <p:grpSp>
        <p:nvGrpSpPr>
          <p:cNvPr id="21" name="Group 21"/>
          <p:cNvGrpSpPr/>
          <p:nvPr/>
        </p:nvGrpSpPr>
        <p:grpSpPr>
          <a:xfrm rot="21600000">
            <a:off x="2138880" y="2284648"/>
            <a:ext cx="370440" cy="478953"/>
            <a:chOff x="2138880" y="2284648"/>
            <a:chExt cx="370440" cy="478953"/>
          </a:xfrm>
        </p:grpSpPr>
        <p:sp>
          <p:nvSpPr>
            <p:cNvPr id="20" name="Freeform 20"/>
            <p:cNvSpPr/>
            <p:nvPr/>
          </p:nvSpPr>
          <p:spPr>
            <a:xfrm>
              <a:off x="2138880" y="2284648"/>
              <a:ext cx="370440" cy="478953"/>
            </a:xfrm>
            <a:custGeom>
              <a:avLst/>
              <a:gdLst/>
              <a:ahLst/>
              <a:cxnLst/>
              <a:rect l="0" t="0" r="0" b="0"/>
              <a:pathLst>
                <a:path w="236256" h="304798">
                  <a:moveTo>
                    <a:pt x="236256" y="118127"/>
                  </a:moveTo>
                  <a:cubicBezTo>
                    <a:pt x="236256" y="49061"/>
                    <a:pt x="176668" y="-6355"/>
                    <a:pt x="106202" y="589"/>
                  </a:cubicBezTo>
                  <a:cubicBezTo>
                    <a:pt x="51938" y="5932"/>
                    <a:pt x="7675" y="48928"/>
                    <a:pt x="941" y="103039"/>
                  </a:cubicBezTo>
                  <a:cubicBezTo>
                    <a:pt x="-5145" y="151884"/>
                    <a:pt x="18705" y="197832"/>
                    <a:pt x="60406" y="221178"/>
                  </a:cubicBezTo>
                  <a:lnTo>
                    <a:pt x="60406" y="237713"/>
                  </a:lnTo>
                  <a:cubicBezTo>
                    <a:pt x="56434" y="240704"/>
                    <a:pt x="53814" y="245419"/>
                    <a:pt x="53814" y="250772"/>
                  </a:cubicBezTo>
                  <a:cubicBezTo>
                    <a:pt x="53814" y="254277"/>
                    <a:pt x="54938" y="257516"/>
                    <a:pt x="56824" y="260183"/>
                  </a:cubicBezTo>
                  <a:cubicBezTo>
                    <a:pt x="54948" y="262850"/>
                    <a:pt x="53814" y="266088"/>
                    <a:pt x="53814" y="269594"/>
                  </a:cubicBezTo>
                  <a:cubicBezTo>
                    <a:pt x="53814" y="273099"/>
                    <a:pt x="54938" y="276328"/>
                    <a:pt x="56824" y="278995"/>
                  </a:cubicBezTo>
                  <a:cubicBezTo>
                    <a:pt x="54948" y="281662"/>
                    <a:pt x="53814" y="284900"/>
                    <a:pt x="53814" y="288396"/>
                  </a:cubicBezTo>
                  <a:cubicBezTo>
                    <a:pt x="53814" y="297435"/>
                    <a:pt x="61168" y="304798"/>
                    <a:pt x="70217" y="304798"/>
                  </a:cubicBezTo>
                  <a:lnTo>
                    <a:pt x="166038" y="304798"/>
                  </a:lnTo>
                  <a:cubicBezTo>
                    <a:pt x="175077" y="304798"/>
                    <a:pt x="182440" y="297445"/>
                    <a:pt x="182440" y="288396"/>
                  </a:cubicBezTo>
                  <a:cubicBezTo>
                    <a:pt x="182440" y="284891"/>
                    <a:pt x="181316" y="281662"/>
                    <a:pt x="179430" y="278995"/>
                  </a:cubicBezTo>
                  <a:cubicBezTo>
                    <a:pt x="181307" y="276328"/>
                    <a:pt x="182440" y="273089"/>
                    <a:pt x="182440" y="269594"/>
                  </a:cubicBezTo>
                  <a:cubicBezTo>
                    <a:pt x="182440" y="266088"/>
                    <a:pt x="181316" y="262850"/>
                    <a:pt x="179430" y="260183"/>
                  </a:cubicBezTo>
                  <a:cubicBezTo>
                    <a:pt x="181307" y="257516"/>
                    <a:pt x="182440" y="254277"/>
                    <a:pt x="182440" y="250772"/>
                  </a:cubicBezTo>
                  <a:cubicBezTo>
                    <a:pt x="182440" y="245429"/>
                    <a:pt x="179830" y="240714"/>
                    <a:pt x="175858" y="237713"/>
                  </a:cubicBezTo>
                  <a:lnTo>
                    <a:pt x="175858" y="221178"/>
                  </a:lnTo>
                  <a:cubicBezTo>
                    <a:pt x="213225" y="200252"/>
                    <a:pt x="236256" y="161171"/>
                    <a:pt x="236256" y="118127"/>
                  </a:cubicBezTo>
                  <a:close/>
                  <a:moveTo>
                    <a:pt x="14562" y="118127"/>
                  </a:moveTo>
                  <a:cubicBezTo>
                    <a:pt x="14562" y="61025"/>
                    <a:pt x="61025" y="14562"/>
                    <a:pt x="118127" y="14562"/>
                  </a:cubicBezTo>
                  <a:cubicBezTo>
                    <a:pt x="175239" y="14562"/>
                    <a:pt x="221693" y="61025"/>
                    <a:pt x="221693" y="118127"/>
                  </a:cubicBezTo>
                  <a:cubicBezTo>
                    <a:pt x="221693" y="157180"/>
                    <a:pt x="200061" y="192517"/>
                    <a:pt x="165247" y="210348"/>
                  </a:cubicBezTo>
                  <a:cubicBezTo>
                    <a:pt x="162819" y="211596"/>
                    <a:pt x="161285" y="214091"/>
                    <a:pt x="161285" y="216825"/>
                  </a:cubicBezTo>
                  <a:lnTo>
                    <a:pt x="161285" y="234380"/>
                  </a:lnTo>
                  <a:lnTo>
                    <a:pt x="139063" y="234380"/>
                  </a:lnTo>
                  <a:lnTo>
                    <a:pt x="159237" y="126576"/>
                  </a:lnTo>
                  <a:cubicBezTo>
                    <a:pt x="159980" y="122623"/>
                    <a:pt x="157370" y="118822"/>
                    <a:pt x="153417" y="118079"/>
                  </a:cubicBezTo>
                  <a:cubicBezTo>
                    <a:pt x="149512" y="117356"/>
                    <a:pt x="145664" y="119946"/>
                    <a:pt x="144921" y="123899"/>
                  </a:cubicBezTo>
                  <a:lnTo>
                    <a:pt x="125033" y="230227"/>
                  </a:lnTo>
                  <a:lnTo>
                    <a:pt x="112765" y="230227"/>
                  </a:lnTo>
                  <a:lnTo>
                    <a:pt x="91324" y="123794"/>
                  </a:lnTo>
                  <a:cubicBezTo>
                    <a:pt x="90524" y="119842"/>
                    <a:pt x="86638" y="117327"/>
                    <a:pt x="82751" y="118089"/>
                  </a:cubicBezTo>
                  <a:cubicBezTo>
                    <a:pt x="78808" y="118889"/>
                    <a:pt x="76255" y="122728"/>
                    <a:pt x="77046" y="126661"/>
                  </a:cubicBezTo>
                  <a:lnTo>
                    <a:pt x="98744" y="234370"/>
                  </a:lnTo>
                  <a:lnTo>
                    <a:pt x="74979" y="234370"/>
                  </a:lnTo>
                  <a:lnTo>
                    <a:pt x="74979" y="216816"/>
                  </a:lnTo>
                  <a:cubicBezTo>
                    <a:pt x="74979" y="214082"/>
                    <a:pt x="73445" y="211577"/>
                    <a:pt x="71017" y="210339"/>
                  </a:cubicBezTo>
                  <a:cubicBezTo>
                    <a:pt x="36193" y="192517"/>
                    <a:pt x="14562" y="157180"/>
                    <a:pt x="14562" y="118127"/>
                  </a:cubicBezTo>
                  <a:close/>
                  <a:moveTo>
                    <a:pt x="166038" y="271422"/>
                  </a:moveTo>
                  <a:lnTo>
                    <a:pt x="70217" y="271422"/>
                  </a:lnTo>
                  <a:cubicBezTo>
                    <a:pt x="69197" y="271422"/>
                    <a:pt x="68378" y="270594"/>
                    <a:pt x="68378" y="269584"/>
                  </a:cubicBezTo>
                  <a:cubicBezTo>
                    <a:pt x="68378" y="268565"/>
                    <a:pt x="69207" y="267746"/>
                    <a:pt x="70217" y="267746"/>
                  </a:cubicBezTo>
                  <a:lnTo>
                    <a:pt x="166038" y="267746"/>
                  </a:lnTo>
                  <a:cubicBezTo>
                    <a:pt x="167048" y="267746"/>
                    <a:pt x="167876" y="268574"/>
                    <a:pt x="167876" y="269584"/>
                  </a:cubicBezTo>
                  <a:cubicBezTo>
                    <a:pt x="167867" y="270594"/>
                    <a:pt x="167048" y="271422"/>
                    <a:pt x="166038" y="271422"/>
                  </a:cubicBezTo>
                  <a:close/>
                  <a:moveTo>
                    <a:pt x="166038" y="252611"/>
                  </a:moveTo>
                  <a:lnTo>
                    <a:pt x="70217" y="252611"/>
                  </a:lnTo>
                  <a:cubicBezTo>
                    <a:pt x="69197" y="252611"/>
                    <a:pt x="68378" y="251782"/>
                    <a:pt x="68378" y="250772"/>
                  </a:cubicBezTo>
                  <a:cubicBezTo>
                    <a:pt x="68378" y="249763"/>
                    <a:pt x="69207" y="248934"/>
                    <a:pt x="70217" y="248934"/>
                  </a:cubicBezTo>
                  <a:lnTo>
                    <a:pt x="166038" y="248934"/>
                  </a:lnTo>
                  <a:cubicBezTo>
                    <a:pt x="167048" y="248934"/>
                    <a:pt x="167876" y="249763"/>
                    <a:pt x="167876" y="250772"/>
                  </a:cubicBezTo>
                  <a:cubicBezTo>
                    <a:pt x="167867" y="251782"/>
                    <a:pt x="167048" y="252611"/>
                    <a:pt x="166038" y="252611"/>
                  </a:cubicBezTo>
                  <a:close/>
                  <a:moveTo>
                    <a:pt x="166038" y="290234"/>
                  </a:moveTo>
                  <a:lnTo>
                    <a:pt x="70217" y="290234"/>
                  </a:lnTo>
                  <a:cubicBezTo>
                    <a:pt x="69197" y="290234"/>
                    <a:pt x="68378" y="289406"/>
                    <a:pt x="68378" y="288396"/>
                  </a:cubicBezTo>
                  <a:cubicBezTo>
                    <a:pt x="68378" y="287386"/>
                    <a:pt x="69207" y="286558"/>
                    <a:pt x="70217" y="286558"/>
                  </a:cubicBezTo>
                  <a:lnTo>
                    <a:pt x="166038" y="286558"/>
                  </a:lnTo>
                  <a:cubicBezTo>
                    <a:pt x="167048" y="286558"/>
                    <a:pt x="167876" y="287386"/>
                    <a:pt x="167876" y="288396"/>
                  </a:cubicBezTo>
                  <a:cubicBezTo>
                    <a:pt x="167876" y="289406"/>
                    <a:pt x="167048" y="290234"/>
                    <a:pt x="166038" y="290234"/>
                  </a:cubicBezTo>
                  <a:close/>
                </a:path>
              </a:pathLst>
            </a:custGeom>
            <a:solidFill>
              <a:srgbClr val="1E2536">
                <a:alpha val="100000"/>
              </a:srgbClr>
            </a:solidFill>
          </p:spPr>
        </p:sp>
      </p:grpSp>
      <p:grpSp>
        <p:nvGrpSpPr>
          <p:cNvPr id="23" name="Group 23"/>
          <p:cNvGrpSpPr/>
          <p:nvPr/>
        </p:nvGrpSpPr>
        <p:grpSpPr>
          <a:xfrm rot="21600000">
            <a:off x="2147092" y="3177621"/>
            <a:ext cx="468317" cy="464658"/>
            <a:chOff x="2147092" y="3177621"/>
            <a:chExt cx="468317" cy="464658"/>
          </a:xfrm>
        </p:grpSpPr>
        <p:sp>
          <p:nvSpPr>
            <p:cNvPr id="22" name="Freeform 22"/>
            <p:cNvSpPr/>
            <p:nvPr/>
          </p:nvSpPr>
          <p:spPr>
            <a:xfrm>
              <a:off x="2147092" y="3177621"/>
              <a:ext cx="468317" cy="464658"/>
            </a:xfrm>
            <a:custGeom>
              <a:avLst/>
              <a:gdLst/>
              <a:ahLst/>
              <a:cxnLst/>
              <a:rect l="0" t="0" r="0" b="0"/>
              <a:pathLst>
                <a:path w="304829" h="302295">
                  <a:moveTo>
                    <a:pt x="302533" y="104023"/>
                  </a:moveTo>
                  <a:cubicBezTo>
                    <a:pt x="302162" y="103651"/>
                    <a:pt x="301752" y="103318"/>
                    <a:pt x="301314" y="103032"/>
                  </a:cubicBezTo>
                  <a:lnTo>
                    <a:pt x="253041" y="71485"/>
                  </a:lnTo>
                  <a:lnTo>
                    <a:pt x="253041" y="7639"/>
                  </a:lnTo>
                  <a:cubicBezTo>
                    <a:pt x="253041" y="3419"/>
                    <a:pt x="249622" y="0"/>
                    <a:pt x="245402" y="0"/>
                  </a:cubicBezTo>
                  <a:lnTo>
                    <a:pt x="59398" y="0"/>
                  </a:lnTo>
                  <a:cubicBezTo>
                    <a:pt x="55178" y="0"/>
                    <a:pt x="51759" y="3419"/>
                    <a:pt x="51759" y="7639"/>
                  </a:cubicBezTo>
                  <a:lnTo>
                    <a:pt x="51759" y="71457"/>
                  </a:lnTo>
                  <a:lnTo>
                    <a:pt x="3486" y="103032"/>
                  </a:lnTo>
                  <a:cubicBezTo>
                    <a:pt x="3048" y="103318"/>
                    <a:pt x="2610" y="103680"/>
                    <a:pt x="2238" y="104051"/>
                  </a:cubicBezTo>
                  <a:cubicBezTo>
                    <a:pt x="800" y="105489"/>
                    <a:pt x="0" y="107432"/>
                    <a:pt x="0" y="109452"/>
                  </a:cubicBezTo>
                  <a:lnTo>
                    <a:pt x="0" y="294665"/>
                  </a:lnTo>
                  <a:cubicBezTo>
                    <a:pt x="0" y="294703"/>
                    <a:pt x="10" y="294732"/>
                    <a:pt x="19" y="294770"/>
                  </a:cubicBezTo>
                  <a:cubicBezTo>
                    <a:pt x="29" y="295399"/>
                    <a:pt x="124" y="296037"/>
                    <a:pt x="295" y="296666"/>
                  </a:cubicBezTo>
                  <a:cubicBezTo>
                    <a:pt x="324" y="296770"/>
                    <a:pt x="352" y="296866"/>
                    <a:pt x="381" y="296970"/>
                  </a:cubicBezTo>
                  <a:cubicBezTo>
                    <a:pt x="419" y="297085"/>
                    <a:pt x="438" y="297199"/>
                    <a:pt x="476" y="297304"/>
                  </a:cubicBezTo>
                  <a:cubicBezTo>
                    <a:pt x="657" y="297790"/>
                    <a:pt x="895" y="298237"/>
                    <a:pt x="1153" y="298656"/>
                  </a:cubicBezTo>
                  <a:cubicBezTo>
                    <a:pt x="1200" y="298742"/>
                    <a:pt x="1257" y="298818"/>
                    <a:pt x="1314" y="298904"/>
                  </a:cubicBezTo>
                  <a:cubicBezTo>
                    <a:pt x="1667" y="299428"/>
                    <a:pt x="2076" y="299914"/>
                    <a:pt x="2543" y="300333"/>
                  </a:cubicBezTo>
                  <a:cubicBezTo>
                    <a:pt x="2600" y="300390"/>
                    <a:pt x="2667" y="300438"/>
                    <a:pt x="2734" y="300485"/>
                  </a:cubicBezTo>
                  <a:cubicBezTo>
                    <a:pt x="3239" y="300914"/>
                    <a:pt x="3791" y="301276"/>
                    <a:pt x="4391" y="301561"/>
                  </a:cubicBezTo>
                  <a:cubicBezTo>
                    <a:pt x="4410" y="301571"/>
                    <a:pt x="4420" y="301590"/>
                    <a:pt x="4439" y="301590"/>
                  </a:cubicBezTo>
                  <a:cubicBezTo>
                    <a:pt x="4496" y="301619"/>
                    <a:pt x="4562" y="301628"/>
                    <a:pt x="4620" y="301647"/>
                  </a:cubicBezTo>
                  <a:cubicBezTo>
                    <a:pt x="5001" y="301809"/>
                    <a:pt x="5401" y="301942"/>
                    <a:pt x="5810" y="302047"/>
                  </a:cubicBezTo>
                  <a:cubicBezTo>
                    <a:pt x="5934" y="302076"/>
                    <a:pt x="6058" y="302114"/>
                    <a:pt x="6191" y="302133"/>
                  </a:cubicBezTo>
                  <a:cubicBezTo>
                    <a:pt x="6668" y="302228"/>
                    <a:pt x="7153" y="302295"/>
                    <a:pt x="7649" y="302295"/>
                  </a:cubicBezTo>
                  <a:cubicBezTo>
                    <a:pt x="7649" y="302295"/>
                    <a:pt x="7649" y="302295"/>
                    <a:pt x="7649" y="302295"/>
                  </a:cubicBezTo>
                  <a:lnTo>
                    <a:pt x="7649" y="302295"/>
                  </a:lnTo>
                  <a:lnTo>
                    <a:pt x="7649" y="302295"/>
                  </a:lnTo>
                  <a:lnTo>
                    <a:pt x="297180" y="302295"/>
                  </a:lnTo>
                  <a:lnTo>
                    <a:pt x="297180" y="302295"/>
                  </a:lnTo>
                  <a:lnTo>
                    <a:pt x="297180" y="302295"/>
                  </a:lnTo>
                  <a:lnTo>
                    <a:pt x="297180" y="302295"/>
                  </a:lnTo>
                  <a:cubicBezTo>
                    <a:pt x="297675" y="302295"/>
                    <a:pt x="298161" y="302228"/>
                    <a:pt x="298637" y="302133"/>
                  </a:cubicBezTo>
                  <a:cubicBezTo>
                    <a:pt x="298761" y="302104"/>
                    <a:pt x="298885" y="302076"/>
                    <a:pt x="299018" y="302047"/>
                  </a:cubicBezTo>
                  <a:cubicBezTo>
                    <a:pt x="299428" y="301942"/>
                    <a:pt x="299818" y="301819"/>
                    <a:pt x="300209" y="301647"/>
                  </a:cubicBezTo>
                  <a:cubicBezTo>
                    <a:pt x="300266" y="301619"/>
                    <a:pt x="300333" y="301609"/>
                    <a:pt x="300390" y="301590"/>
                  </a:cubicBezTo>
                  <a:cubicBezTo>
                    <a:pt x="300409" y="301581"/>
                    <a:pt x="300418" y="301561"/>
                    <a:pt x="300438" y="301561"/>
                  </a:cubicBezTo>
                  <a:cubicBezTo>
                    <a:pt x="301038" y="301276"/>
                    <a:pt x="301581" y="300914"/>
                    <a:pt x="302085" y="300495"/>
                  </a:cubicBezTo>
                  <a:cubicBezTo>
                    <a:pt x="302152" y="300438"/>
                    <a:pt x="302219" y="300390"/>
                    <a:pt x="302285" y="300333"/>
                  </a:cubicBezTo>
                  <a:cubicBezTo>
                    <a:pt x="302752" y="299914"/>
                    <a:pt x="303152" y="299437"/>
                    <a:pt x="303505" y="298914"/>
                  </a:cubicBezTo>
                  <a:cubicBezTo>
                    <a:pt x="303562" y="298828"/>
                    <a:pt x="303619" y="298752"/>
                    <a:pt x="303676" y="298656"/>
                  </a:cubicBezTo>
                  <a:cubicBezTo>
                    <a:pt x="303943" y="298228"/>
                    <a:pt x="304171" y="297780"/>
                    <a:pt x="304352" y="297304"/>
                  </a:cubicBezTo>
                  <a:cubicBezTo>
                    <a:pt x="304390" y="297190"/>
                    <a:pt x="304409" y="297075"/>
                    <a:pt x="304448" y="296970"/>
                  </a:cubicBezTo>
                  <a:cubicBezTo>
                    <a:pt x="304476" y="296866"/>
                    <a:pt x="304505" y="296770"/>
                    <a:pt x="304533" y="296666"/>
                  </a:cubicBezTo>
                  <a:cubicBezTo>
                    <a:pt x="304705" y="296037"/>
                    <a:pt x="304800" y="295408"/>
                    <a:pt x="304810" y="294770"/>
                  </a:cubicBezTo>
                  <a:cubicBezTo>
                    <a:pt x="304810" y="294732"/>
                    <a:pt x="304829" y="294703"/>
                    <a:pt x="304829" y="294665"/>
                  </a:cubicBezTo>
                  <a:lnTo>
                    <a:pt x="304829" y="109452"/>
                  </a:lnTo>
                  <a:cubicBezTo>
                    <a:pt x="304800" y="107432"/>
                    <a:pt x="303962" y="105461"/>
                    <a:pt x="302533" y="104023"/>
                  </a:cubicBezTo>
                  <a:close/>
                  <a:moveTo>
                    <a:pt x="253041" y="89725"/>
                  </a:moveTo>
                  <a:lnTo>
                    <a:pt x="283064" y="109347"/>
                  </a:lnTo>
                  <a:lnTo>
                    <a:pt x="253041" y="128492"/>
                  </a:lnTo>
                  <a:lnTo>
                    <a:pt x="253041" y="89725"/>
                  </a:lnTo>
                  <a:close/>
                  <a:moveTo>
                    <a:pt x="67027" y="75590"/>
                  </a:moveTo>
                  <a:lnTo>
                    <a:pt x="67027" y="15278"/>
                  </a:lnTo>
                  <a:lnTo>
                    <a:pt x="237763" y="15278"/>
                  </a:lnTo>
                  <a:lnTo>
                    <a:pt x="237763" y="75619"/>
                  </a:lnTo>
                  <a:lnTo>
                    <a:pt x="237763" y="138236"/>
                  </a:lnTo>
                  <a:lnTo>
                    <a:pt x="183185" y="173050"/>
                  </a:lnTo>
                  <a:lnTo>
                    <a:pt x="173231" y="179394"/>
                  </a:lnTo>
                  <a:lnTo>
                    <a:pt x="157343" y="165906"/>
                  </a:lnTo>
                  <a:cubicBezTo>
                    <a:pt x="155915" y="164697"/>
                    <a:pt x="154162" y="164097"/>
                    <a:pt x="152400" y="164097"/>
                  </a:cubicBezTo>
                  <a:cubicBezTo>
                    <a:pt x="150638" y="164097"/>
                    <a:pt x="148885" y="164706"/>
                    <a:pt x="147457" y="165906"/>
                  </a:cubicBezTo>
                  <a:lnTo>
                    <a:pt x="131569" y="179394"/>
                  </a:lnTo>
                  <a:lnTo>
                    <a:pt x="126063" y="175889"/>
                  </a:lnTo>
                  <a:lnTo>
                    <a:pt x="67008" y="138246"/>
                  </a:lnTo>
                  <a:lnTo>
                    <a:pt x="67008" y="75590"/>
                  </a:lnTo>
                  <a:close/>
                  <a:moveTo>
                    <a:pt x="51759" y="89697"/>
                  </a:moveTo>
                  <a:lnTo>
                    <a:pt x="51759" y="128492"/>
                  </a:lnTo>
                  <a:lnTo>
                    <a:pt x="21717" y="109347"/>
                  </a:lnTo>
                  <a:lnTo>
                    <a:pt x="51759" y="89697"/>
                  </a:lnTo>
                  <a:close/>
                  <a:moveTo>
                    <a:pt x="15269" y="123339"/>
                  </a:moveTo>
                  <a:lnTo>
                    <a:pt x="117405" y="188452"/>
                  </a:lnTo>
                  <a:lnTo>
                    <a:pt x="119405" y="189728"/>
                  </a:lnTo>
                  <a:lnTo>
                    <a:pt x="15269" y="278168"/>
                  </a:lnTo>
                  <a:lnTo>
                    <a:pt x="15269" y="123339"/>
                  </a:lnTo>
                  <a:close/>
                  <a:moveTo>
                    <a:pt x="28413" y="287026"/>
                  </a:moveTo>
                  <a:lnTo>
                    <a:pt x="152410" y="181727"/>
                  </a:lnTo>
                  <a:lnTo>
                    <a:pt x="276377" y="287026"/>
                  </a:lnTo>
                  <a:lnTo>
                    <a:pt x="28413" y="287026"/>
                  </a:lnTo>
                  <a:close/>
                  <a:moveTo>
                    <a:pt x="289531" y="278159"/>
                  </a:moveTo>
                  <a:lnTo>
                    <a:pt x="185423" y="189728"/>
                  </a:lnTo>
                  <a:lnTo>
                    <a:pt x="188233" y="187938"/>
                  </a:lnTo>
                  <a:lnTo>
                    <a:pt x="289531" y="123320"/>
                  </a:lnTo>
                  <a:lnTo>
                    <a:pt x="289531" y="278159"/>
                  </a:lnTo>
                  <a:close/>
                  <a:moveTo>
                    <a:pt x="102737" y="60379"/>
                  </a:moveTo>
                  <a:lnTo>
                    <a:pt x="202035" y="60379"/>
                  </a:lnTo>
                  <a:cubicBezTo>
                    <a:pt x="206254" y="60379"/>
                    <a:pt x="209674" y="56959"/>
                    <a:pt x="209674" y="52740"/>
                  </a:cubicBezTo>
                  <a:cubicBezTo>
                    <a:pt x="209674" y="48520"/>
                    <a:pt x="206254" y="45101"/>
                    <a:pt x="202035" y="45101"/>
                  </a:cubicBezTo>
                  <a:lnTo>
                    <a:pt x="102737" y="45101"/>
                  </a:lnTo>
                  <a:cubicBezTo>
                    <a:pt x="98517" y="45101"/>
                    <a:pt x="95098" y="48520"/>
                    <a:pt x="95098" y="52740"/>
                  </a:cubicBezTo>
                  <a:cubicBezTo>
                    <a:pt x="95098" y="56959"/>
                    <a:pt x="98517" y="60379"/>
                    <a:pt x="102737" y="60379"/>
                  </a:cubicBezTo>
                  <a:close/>
                  <a:moveTo>
                    <a:pt x="102737" y="94736"/>
                  </a:moveTo>
                  <a:lnTo>
                    <a:pt x="202035" y="94736"/>
                  </a:lnTo>
                  <a:cubicBezTo>
                    <a:pt x="206254" y="94736"/>
                    <a:pt x="209674" y="91316"/>
                    <a:pt x="209674" y="87097"/>
                  </a:cubicBezTo>
                  <a:cubicBezTo>
                    <a:pt x="209674" y="82877"/>
                    <a:pt x="206254" y="79458"/>
                    <a:pt x="202035" y="79458"/>
                  </a:cubicBezTo>
                  <a:lnTo>
                    <a:pt x="102737" y="79458"/>
                  </a:lnTo>
                  <a:cubicBezTo>
                    <a:pt x="98517" y="79458"/>
                    <a:pt x="95098" y="82877"/>
                    <a:pt x="95098" y="87097"/>
                  </a:cubicBezTo>
                  <a:cubicBezTo>
                    <a:pt x="95098" y="91316"/>
                    <a:pt x="98517" y="94736"/>
                    <a:pt x="102737" y="94736"/>
                  </a:cubicBezTo>
                  <a:close/>
                  <a:moveTo>
                    <a:pt x="174946" y="121453"/>
                  </a:moveTo>
                  <a:cubicBezTo>
                    <a:pt x="174946" y="117234"/>
                    <a:pt x="171526" y="113814"/>
                    <a:pt x="167307" y="113814"/>
                  </a:cubicBezTo>
                  <a:lnTo>
                    <a:pt x="102737" y="113814"/>
                  </a:lnTo>
                  <a:cubicBezTo>
                    <a:pt x="98517" y="113814"/>
                    <a:pt x="95098" y="117234"/>
                    <a:pt x="95098" y="121453"/>
                  </a:cubicBezTo>
                  <a:cubicBezTo>
                    <a:pt x="95098" y="125673"/>
                    <a:pt x="98517" y="129092"/>
                    <a:pt x="102737" y="129092"/>
                  </a:cubicBezTo>
                  <a:lnTo>
                    <a:pt x="167307" y="129092"/>
                  </a:lnTo>
                  <a:cubicBezTo>
                    <a:pt x="171526" y="129092"/>
                    <a:pt x="174946" y="125673"/>
                    <a:pt x="174946" y="121453"/>
                  </a:cubicBezTo>
                  <a:close/>
                </a:path>
              </a:pathLst>
            </a:custGeom>
            <a:solidFill>
              <a:srgbClr val="1E2536">
                <a:alpha val="100000"/>
              </a:srgbClr>
            </a:solidFill>
          </p:spPr>
        </p:sp>
      </p:grpSp>
      <p:grpSp>
        <p:nvGrpSpPr>
          <p:cNvPr id="25" name="Group 25"/>
          <p:cNvGrpSpPr/>
          <p:nvPr/>
        </p:nvGrpSpPr>
        <p:grpSpPr>
          <a:xfrm rot="21600000">
            <a:off x="2145506" y="3959352"/>
            <a:ext cx="452438" cy="463296"/>
            <a:chOff x="2145506" y="3959352"/>
            <a:chExt cx="452438" cy="463296"/>
          </a:xfrm>
        </p:grpSpPr>
        <p:sp>
          <p:nvSpPr>
            <p:cNvPr id="24" name="Freeform 24"/>
            <p:cNvSpPr/>
            <p:nvPr/>
          </p:nvSpPr>
          <p:spPr>
            <a:xfrm>
              <a:off x="2145506" y="3959352"/>
              <a:ext cx="452438" cy="463296"/>
            </a:xfrm>
            <a:custGeom>
              <a:avLst/>
              <a:gdLst/>
              <a:ahLst/>
              <a:cxnLst/>
              <a:rect l="0" t="0" r="0" b="0"/>
              <a:pathLst>
                <a:path w="297723" h="304800">
                  <a:moveTo>
                    <a:pt x="258851" y="0"/>
                  </a:moveTo>
                  <a:lnTo>
                    <a:pt x="80401" y="0"/>
                  </a:lnTo>
                  <a:cubicBezTo>
                    <a:pt x="58455" y="0"/>
                    <a:pt x="40605" y="17859"/>
                    <a:pt x="40605" y="39805"/>
                  </a:cubicBezTo>
                  <a:lnTo>
                    <a:pt x="40605" y="227066"/>
                  </a:lnTo>
                  <a:lnTo>
                    <a:pt x="38862" y="227066"/>
                  </a:lnTo>
                  <a:cubicBezTo>
                    <a:pt x="17431" y="227066"/>
                    <a:pt x="0" y="244507"/>
                    <a:pt x="0" y="265928"/>
                  </a:cubicBezTo>
                  <a:cubicBezTo>
                    <a:pt x="0" y="276311"/>
                    <a:pt x="4039" y="286074"/>
                    <a:pt x="11382" y="293408"/>
                  </a:cubicBezTo>
                  <a:cubicBezTo>
                    <a:pt x="18717" y="300761"/>
                    <a:pt x="28480" y="304800"/>
                    <a:pt x="38862" y="304800"/>
                  </a:cubicBezTo>
                  <a:lnTo>
                    <a:pt x="209721" y="304800"/>
                  </a:lnTo>
                  <a:cubicBezTo>
                    <a:pt x="230791" y="304800"/>
                    <a:pt x="248583" y="286569"/>
                    <a:pt x="248583" y="264995"/>
                  </a:cubicBezTo>
                  <a:lnTo>
                    <a:pt x="248583" y="77734"/>
                  </a:lnTo>
                  <a:lnTo>
                    <a:pt x="258851" y="77734"/>
                  </a:lnTo>
                  <a:cubicBezTo>
                    <a:pt x="269234" y="77734"/>
                    <a:pt x="278997" y="73695"/>
                    <a:pt x="286341" y="66351"/>
                  </a:cubicBezTo>
                  <a:cubicBezTo>
                    <a:pt x="293684" y="59007"/>
                    <a:pt x="297723" y="49244"/>
                    <a:pt x="297723" y="38872"/>
                  </a:cubicBezTo>
                  <a:cubicBezTo>
                    <a:pt x="297723" y="17440"/>
                    <a:pt x="280283" y="0"/>
                    <a:pt x="258851" y="0"/>
                  </a:cubicBezTo>
                  <a:close/>
                  <a:moveTo>
                    <a:pt x="38862" y="289198"/>
                  </a:moveTo>
                  <a:cubicBezTo>
                    <a:pt x="32642" y="289198"/>
                    <a:pt x="26803" y="286779"/>
                    <a:pt x="22412" y="282388"/>
                  </a:cubicBezTo>
                  <a:cubicBezTo>
                    <a:pt x="18021" y="277997"/>
                    <a:pt x="15602" y="272148"/>
                    <a:pt x="15602" y="265938"/>
                  </a:cubicBezTo>
                  <a:cubicBezTo>
                    <a:pt x="15602" y="253108"/>
                    <a:pt x="26041" y="242668"/>
                    <a:pt x="38872" y="242668"/>
                  </a:cubicBezTo>
                  <a:lnTo>
                    <a:pt x="40615" y="242668"/>
                  </a:lnTo>
                  <a:lnTo>
                    <a:pt x="178613" y="242668"/>
                  </a:lnTo>
                  <a:cubicBezTo>
                    <a:pt x="173746" y="249164"/>
                    <a:pt x="170859" y="257213"/>
                    <a:pt x="170859" y="265938"/>
                  </a:cubicBezTo>
                  <a:cubicBezTo>
                    <a:pt x="170859" y="267129"/>
                    <a:pt x="170926" y="268319"/>
                    <a:pt x="171031" y="269491"/>
                  </a:cubicBezTo>
                  <a:cubicBezTo>
                    <a:pt x="171069" y="269862"/>
                    <a:pt x="171117" y="270234"/>
                    <a:pt x="171164" y="270605"/>
                  </a:cubicBezTo>
                  <a:cubicBezTo>
                    <a:pt x="171259" y="271415"/>
                    <a:pt x="171374" y="272215"/>
                    <a:pt x="171517" y="273006"/>
                  </a:cubicBezTo>
                  <a:cubicBezTo>
                    <a:pt x="171593" y="273425"/>
                    <a:pt x="171679" y="273834"/>
                    <a:pt x="171774" y="274253"/>
                  </a:cubicBezTo>
                  <a:cubicBezTo>
                    <a:pt x="171936" y="275015"/>
                    <a:pt x="172126" y="275768"/>
                    <a:pt x="172336" y="276511"/>
                  </a:cubicBezTo>
                  <a:cubicBezTo>
                    <a:pt x="172450" y="276901"/>
                    <a:pt x="172555" y="277292"/>
                    <a:pt x="172669" y="277682"/>
                  </a:cubicBezTo>
                  <a:cubicBezTo>
                    <a:pt x="172936" y="278521"/>
                    <a:pt x="173231" y="279349"/>
                    <a:pt x="173555" y="280168"/>
                  </a:cubicBezTo>
                  <a:cubicBezTo>
                    <a:pt x="173660" y="280435"/>
                    <a:pt x="173746" y="280702"/>
                    <a:pt x="173860" y="280968"/>
                  </a:cubicBezTo>
                  <a:cubicBezTo>
                    <a:pt x="174307" y="282035"/>
                    <a:pt x="174803" y="283083"/>
                    <a:pt x="175346" y="284112"/>
                  </a:cubicBezTo>
                  <a:cubicBezTo>
                    <a:pt x="175470" y="284350"/>
                    <a:pt x="175622" y="284578"/>
                    <a:pt x="175746" y="284817"/>
                  </a:cubicBezTo>
                  <a:cubicBezTo>
                    <a:pt x="176184" y="285598"/>
                    <a:pt x="176641" y="286369"/>
                    <a:pt x="177136" y="287131"/>
                  </a:cubicBezTo>
                  <a:cubicBezTo>
                    <a:pt x="177355" y="287464"/>
                    <a:pt x="177594" y="287788"/>
                    <a:pt x="177822" y="288122"/>
                  </a:cubicBezTo>
                  <a:cubicBezTo>
                    <a:pt x="178079" y="288484"/>
                    <a:pt x="178308" y="288865"/>
                    <a:pt x="178575" y="289217"/>
                  </a:cubicBezTo>
                  <a:lnTo>
                    <a:pt x="38862" y="289217"/>
                  </a:lnTo>
                  <a:close/>
                  <a:moveTo>
                    <a:pt x="232981" y="264995"/>
                  </a:moveTo>
                  <a:cubicBezTo>
                    <a:pt x="232981" y="278111"/>
                    <a:pt x="222323" y="289198"/>
                    <a:pt x="209712" y="289198"/>
                  </a:cubicBezTo>
                  <a:cubicBezTo>
                    <a:pt x="203492" y="289198"/>
                    <a:pt x="197653" y="286779"/>
                    <a:pt x="193262" y="282388"/>
                  </a:cubicBezTo>
                  <a:cubicBezTo>
                    <a:pt x="188871" y="277997"/>
                    <a:pt x="186452" y="272148"/>
                    <a:pt x="186452" y="265938"/>
                  </a:cubicBezTo>
                  <a:cubicBezTo>
                    <a:pt x="186452" y="255194"/>
                    <a:pt x="193767" y="246136"/>
                    <a:pt x="203673" y="243469"/>
                  </a:cubicBezTo>
                  <a:cubicBezTo>
                    <a:pt x="207274" y="242497"/>
                    <a:pt x="209721" y="239163"/>
                    <a:pt x="209721" y="235439"/>
                  </a:cubicBezTo>
                  <a:lnTo>
                    <a:pt x="209721" y="235439"/>
                  </a:lnTo>
                  <a:cubicBezTo>
                    <a:pt x="209721" y="230819"/>
                    <a:pt x="205978" y="227066"/>
                    <a:pt x="201349" y="227066"/>
                  </a:cubicBezTo>
                  <a:lnTo>
                    <a:pt x="56197" y="227066"/>
                  </a:lnTo>
                  <a:lnTo>
                    <a:pt x="56197" y="39805"/>
                  </a:lnTo>
                  <a:cubicBezTo>
                    <a:pt x="56197" y="26441"/>
                    <a:pt x="67037" y="15602"/>
                    <a:pt x="80401" y="15602"/>
                  </a:cubicBezTo>
                  <a:lnTo>
                    <a:pt x="232981" y="15602"/>
                  </a:lnTo>
                  <a:lnTo>
                    <a:pt x="232981" y="264995"/>
                  </a:lnTo>
                  <a:close/>
                  <a:moveTo>
                    <a:pt x="275311" y="55321"/>
                  </a:moveTo>
                  <a:cubicBezTo>
                    <a:pt x="270910" y="59712"/>
                    <a:pt x="265071" y="62141"/>
                    <a:pt x="258861" y="62141"/>
                  </a:cubicBezTo>
                  <a:lnTo>
                    <a:pt x="248583" y="62141"/>
                  </a:lnTo>
                  <a:lnTo>
                    <a:pt x="248583" y="15602"/>
                  </a:lnTo>
                  <a:lnTo>
                    <a:pt x="258851" y="15602"/>
                  </a:lnTo>
                  <a:cubicBezTo>
                    <a:pt x="271682" y="15602"/>
                    <a:pt x="282121" y="26041"/>
                    <a:pt x="282121" y="38872"/>
                  </a:cubicBezTo>
                  <a:cubicBezTo>
                    <a:pt x="282121" y="45082"/>
                    <a:pt x="279702" y="50930"/>
                    <a:pt x="275311" y="55321"/>
                  </a:cubicBezTo>
                  <a:close/>
                  <a:moveTo>
                    <a:pt x="94993" y="75133"/>
                  </a:moveTo>
                  <a:lnTo>
                    <a:pt x="194196" y="75133"/>
                  </a:lnTo>
                  <a:cubicBezTo>
                    <a:pt x="198501" y="75133"/>
                    <a:pt x="201997" y="71638"/>
                    <a:pt x="201997" y="67332"/>
                  </a:cubicBezTo>
                  <a:lnTo>
                    <a:pt x="201997" y="67332"/>
                  </a:lnTo>
                  <a:cubicBezTo>
                    <a:pt x="201997" y="63027"/>
                    <a:pt x="198501" y="59531"/>
                    <a:pt x="194196" y="59531"/>
                  </a:cubicBezTo>
                  <a:lnTo>
                    <a:pt x="94993" y="59531"/>
                  </a:lnTo>
                  <a:cubicBezTo>
                    <a:pt x="90688" y="59531"/>
                    <a:pt x="87192" y="63027"/>
                    <a:pt x="87192" y="67332"/>
                  </a:cubicBezTo>
                  <a:lnTo>
                    <a:pt x="87192" y="67332"/>
                  </a:lnTo>
                  <a:cubicBezTo>
                    <a:pt x="87192" y="71647"/>
                    <a:pt x="90678" y="75133"/>
                    <a:pt x="94993" y="75133"/>
                  </a:cubicBezTo>
                  <a:close/>
                  <a:moveTo>
                    <a:pt x="94993" y="112776"/>
                  </a:moveTo>
                  <a:lnTo>
                    <a:pt x="194196" y="112776"/>
                  </a:lnTo>
                  <a:cubicBezTo>
                    <a:pt x="198501" y="112776"/>
                    <a:pt x="201997" y="109280"/>
                    <a:pt x="201997" y="104975"/>
                  </a:cubicBezTo>
                  <a:lnTo>
                    <a:pt x="201997" y="104975"/>
                  </a:lnTo>
                  <a:cubicBezTo>
                    <a:pt x="201997" y="100670"/>
                    <a:pt x="198501" y="97174"/>
                    <a:pt x="194196" y="97174"/>
                  </a:cubicBezTo>
                  <a:lnTo>
                    <a:pt x="94993" y="97174"/>
                  </a:lnTo>
                  <a:cubicBezTo>
                    <a:pt x="90688" y="97174"/>
                    <a:pt x="87192" y="100670"/>
                    <a:pt x="87192" y="104975"/>
                  </a:cubicBezTo>
                  <a:lnTo>
                    <a:pt x="87192" y="104975"/>
                  </a:lnTo>
                  <a:cubicBezTo>
                    <a:pt x="87192" y="109280"/>
                    <a:pt x="90678" y="112776"/>
                    <a:pt x="94993" y="112776"/>
                  </a:cubicBezTo>
                  <a:close/>
                  <a:moveTo>
                    <a:pt x="94993" y="150409"/>
                  </a:moveTo>
                  <a:lnTo>
                    <a:pt x="194196" y="150409"/>
                  </a:lnTo>
                  <a:cubicBezTo>
                    <a:pt x="198501" y="150409"/>
                    <a:pt x="201997" y="146914"/>
                    <a:pt x="201997" y="142608"/>
                  </a:cubicBezTo>
                  <a:lnTo>
                    <a:pt x="201997" y="142608"/>
                  </a:lnTo>
                  <a:cubicBezTo>
                    <a:pt x="201997" y="138303"/>
                    <a:pt x="198501" y="134807"/>
                    <a:pt x="194196" y="134807"/>
                  </a:cubicBezTo>
                  <a:lnTo>
                    <a:pt x="94993" y="134807"/>
                  </a:lnTo>
                  <a:cubicBezTo>
                    <a:pt x="90688" y="134807"/>
                    <a:pt x="87192" y="138303"/>
                    <a:pt x="87192" y="142608"/>
                  </a:cubicBezTo>
                  <a:lnTo>
                    <a:pt x="87192" y="142608"/>
                  </a:lnTo>
                  <a:cubicBezTo>
                    <a:pt x="87192" y="146914"/>
                    <a:pt x="90678" y="150409"/>
                    <a:pt x="94993" y="150409"/>
                  </a:cubicBezTo>
                  <a:close/>
                  <a:moveTo>
                    <a:pt x="94993" y="188043"/>
                  </a:moveTo>
                  <a:lnTo>
                    <a:pt x="144599" y="188043"/>
                  </a:lnTo>
                  <a:cubicBezTo>
                    <a:pt x="148904" y="188043"/>
                    <a:pt x="152400" y="184547"/>
                    <a:pt x="152400" y="180242"/>
                  </a:cubicBezTo>
                  <a:lnTo>
                    <a:pt x="152400" y="180242"/>
                  </a:lnTo>
                  <a:cubicBezTo>
                    <a:pt x="152400" y="175936"/>
                    <a:pt x="148904" y="172441"/>
                    <a:pt x="144599" y="172441"/>
                  </a:cubicBezTo>
                  <a:lnTo>
                    <a:pt x="94993" y="172441"/>
                  </a:lnTo>
                  <a:cubicBezTo>
                    <a:pt x="90688" y="172441"/>
                    <a:pt x="87192" y="175936"/>
                    <a:pt x="87192" y="180242"/>
                  </a:cubicBezTo>
                  <a:lnTo>
                    <a:pt x="87192" y="180242"/>
                  </a:lnTo>
                  <a:cubicBezTo>
                    <a:pt x="87192" y="184556"/>
                    <a:pt x="90678" y="188043"/>
                    <a:pt x="94993" y="188043"/>
                  </a:cubicBezTo>
                  <a:close/>
                </a:path>
              </a:pathLst>
            </a:custGeom>
            <a:solidFill>
              <a:srgbClr val="000000">
                <a:alpha val="100000"/>
              </a:srgbClr>
            </a:solidFill>
          </p:spPr>
        </p:sp>
      </p:grpSp>
      <p:grpSp>
        <p:nvGrpSpPr>
          <p:cNvPr id="27" name="Group 27"/>
          <p:cNvGrpSpPr/>
          <p:nvPr/>
        </p:nvGrpSpPr>
        <p:grpSpPr>
          <a:xfrm rot="21600000">
            <a:off x="2195513" y="4705350"/>
            <a:ext cx="390525" cy="590550"/>
            <a:chOff x="2195513" y="4705350"/>
            <a:chExt cx="390525" cy="590550"/>
          </a:xfrm>
        </p:grpSpPr>
        <p:sp>
          <p:nvSpPr>
            <p:cNvPr id="26" name="Freeform 26"/>
            <p:cNvSpPr/>
            <p:nvPr/>
          </p:nvSpPr>
          <p:spPr>
            <a:xfrm>
              <a:off x="2195513" y="4705350"/>
              <a:ext cx="390525" cy="590550"/>
            </a:xfrm>
            <a:custGeom>
              <a:avLst/>
              <a:gdLst/>
              <a:ahLst/>
              <a:cxnLst/>
              <a:rect l="0" t="0" r="0" b="0"/>
              <a:pathLst>
                <a:path w="302895" h="215017">
                  <a:moveTo>
                    <a:pt x="240201" y="78476"/>
                  </a:moveTo>
                  <a:lnTo>
                    <a:pt x="260614" y="52559"/>
                  </a:lnTo>
                  <a:lnTo>
                    <a:pt x="270434" y="78476"/>
                  </a:lnTo>
                  <a:lnTo>
                    <a:pt x="288122" y="10077"/>
                  </a:lnTo>
                  <a:lnTo>
                    <a:pt x="228495" y="44272"/>
                  </a:lnTo>
                  <a:lnTo>
                    <a:pt x="253555" y="47615"/>
                  </a:lnTo>
                  <a:lnTo>
                    <a:pt x="252955" y="48349"/>
                  </a:lnTo>
                  <a:lnTo>
                    <a:pt x="21679" y="48349"/>
                  </a:lnTo>
                  <a:lnTo>
                    <a:pt x="21679" y="50387"/>
                  </a:lnTo>
                  <a:lnTo>
                    <a:pt x="251308" y="50387"/>
                  </a:lnTo>
                  <a:lnTo>
                    <a:pt x="228457" y="78476"/>
                  </a:lnTo>
                  <a:lnTo>
                    <a:pt x="21679" y="78476"/>
                  </a:lnTo>
                  <a:lnTo>
                    <a:pt x="21679" y="80515"/>
                  </a:lnTo>
                  <a:lnTo>
                    <a:pt x="226800" y="80515"/>
                  </a:lnTo>
                  <a:lnTo>
                    <a:pt x="215875" y="93945"/>
                  </a:lnTo>
                  <a:lnTo>
                    <a:pt x="129978" y="107794"/>
                  </a:lnTo>
                  <a:lnTo>
                    <a:pt x="128426" y="110433"/>
                  </a:lnTo>
                  <a:lnTo>
                    <a:pt x="21679" y="110433"/>
                  </a:lnTo>
                  <a:lnTo>
                    <a:pt x="21679" y="112471"/>
                  </a:lnTo>
                  <a:lnTo>
                    <a:pt x="127225" y="112471"/>
                  </a:lnTo>
                  <a:lnTo>
                    <a:pt x="110690" y="140560"/>
                  </a:lnTo>
                  <a:lnTo>
                    <a:pt x="21679" y="140560"/>
                  </a:lnTo>
                  <a:lnTo>
                    <a:pt x="21679" y="142589"/>
                  </a:lnTo>
                  <a:lnTo>
                    <a:pt x="109490" y="142589"/>
                  </a:lnTo>
                  <a:lnTo>
                    <a:pt x="104327" y="151352"/>
                  </a:lnTo>
                  <a:lnTo>
                    <a:pt x="58312" y="171707"/>
                  </a:lnTo>
                  <a:lnTo>
                    <a:pt x="21679" y="171707"/>
                  </a:lnTo>
                  <a:lnTo>
                    <a:pt x="21679" y="173736"/>
                  </a:lnTo>
                  <a:lnTo>
                    <a:pt x="53721" y="173736"/>
                  </a:lnTo>
                  <a:lnTo>
                    <a:pt x="19650" y="188805"/>
                  </a:lnTo>
                  <a:lnTo>
                    <a:pt x="23660" y="196434"/>
                  </a:lnTo>
                  <a:lnTo>
                    <a:pt x="75057" y="173736"/>
                  </a:lnTo>
                  <a:lnTo>
                    <a:pt x="275301" y="173736"/>
                  </a:lnTo>
                  <a:lnTo>
                    <a:pt x="275301" y="171707"/>
                  </a:lnTo>
                  <a:lnTo>
                    <a:pt x="79648" y="171707"/>
                  </a:lnTo>
                  <a:lnTo>
                    <a:pt x="111452" y="157658"/>
                  </a:lnTo>
                  <a:lnTo>
                    <a:pt x="119586" y="142589"/>
                  </a:lnTo>
                  <a:lnTo>
                    <a:pt x="275301" y="142589"/>
                  </a:lnTo>
                  <a:lnTo>
                    <a:pt x="275301" y="140560"/>
                  </a:lnTo>
                  <a:lnTo>
                    <a:pt x="120691" y="140560"/>
                  </a:lnTo>
                  <a:lnTo>
                    <a:pt x="133226" y="117338"/>
                  </a:lnTo>
                  <a:lnTo>
                    <a:pt x="161144" y="112462"/>
                  </a:lnTo>
                  <a:lnTo>
                    <a:pt x="275301" y="112462"/>
                  </a:lnTo>
                  <a:lnTo>
                    <a:pt x="275301" y="110423"/>
                  </a:lnTo>
                  <a:lnTo>
                    <a:pt x="172831" y="110423"/>
                  </a:lnTo>
                  <a:lnTo>
                    <a:pt x="221771" y="101879"/>
                  </a:lnTo>
                  <a:lnTo>
                    <a:pt x="238601" y="80505"/>
                  </a:lnTo>
                  <a:lnTo>
                    <a:pt x="275311" y="80505"/>
                  </a:lnTo>
                  <a:lnTo>
                    <a:pt x="275311" y="78467"/>
                  </a:lnTo>
                  <a:lnTo>
                    <a:pt x="270443" y="78467"/>
                  </a:lnTo>
                  <a:lnTo>
                    <a:pt x="240201" y="78467"/>
                  </a:lnTo>
                  <a:close/>
                  <a:moveTo>
                    <a:pt x="302895" y="204435"/>
                  </a:moveTo>
                  <a:lnTo>
                    <a:pt x="278882" y="195577"/>
                  </a:lnTo>
                  <a:lnTo>
                    <a:pt x="283740" y="201978"/>
                  </a:lnTo>
                  <a:lnTo>
                    <a:pt x="11297" y="201978"/>
                  </a:lnTo>
                  <a:lnTo>
                    <a:pt x="11297" y="18850"/>
                  </a:lnTo>
                  <a:lnTo>
                    <a:pt x="19441" y="24013"/>
                  </a:lnTo>
                  <a:lnTo>
                    <a:pt x="8858" y="0"/>
                  </a:lnTo>
                  <a:lnTo>
                    <a:pt x="0" y="24022"/>
                  </a:lnTo>
                  <a:lnTo>
                    <a:pt x="6410" y="19164"/>
                  </a:lnTo>
                  <a:lnTo>
                    <a:pt x="6410" y="206873"/>
                  </a:lnTo>
                  <a:lnTo>
                    <a:pt x="8858" y="206873"/>
                  </a:lnTo>
                  <a:lnTo>
                    <a:pt x="11297" y="206873"/>
                  </a:lnTo>
                  <a:lnTo>
                    <a:pt x="284055" y="206873"/>
                  </a:lnTo>
                  <a:lnTo>
                    <a:pt x="278882" y="215017"/>
                  </a:lnTo>
                  <a:lnTo>
                    <a:pt x="302895" y="204435"/>
                  </a:lnTo>
                  <a:close/>
                </a:path>
              </a:pathLst>
            </a:custGeom>
            <a:solidFill>
              <a:srgbClr val="000000">
                <a:alpha val="100000"/>
              </a:srgbClr>
            </a:solidFill>
          </p:spPr>
        </p:sp>
      </p:grpSp>
      <p:grpSp>
        <p:nvGrpSpPr>
          <p:cNvPr id="29" name="Group 29"/>
          <p:cNvGrpSpPr/>
          <p:nvPr/>
        </p:nvGrpSpPr>
        <p:grpSpPr>
          <a:xfrm rot="21600000">
            <a:off x="990877" y="1"/>
            <a:ext cx="219532" cy="5715000"/>
            <a:chOff x="947509" y="870613"/>
            <a:chExt cx="219532" cy="7688524"/>
          </a:xfrm>
        </p:grpSpPr>
        <p:sp>
          <p:nvSpPr>
            <p:cNvPr id="28" name="Freeform 28"/>
            <p:cNvSpPr/>
            <p:nvPr/>
          </p:nvSpPr>
          <p:spPr>
            <a:xfrm>
              <a:off x="947509" y="870613"/>
              <a:ext cx="219532"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A623">
                <a:alpha val="100000"/>
              </a:srgbClr>
            </a:solidFill>
          </p:spPr>
        </p:sp>
      </p:grpSp>
      <p:grpSp>
        <p:nvGrpSpPr>
          <p:cNvPr id="33" name="Group 5">
            <a:extLst>
              <a:ext uri="{FF2B5EF4-FFF2-40B4-BE49-F238E27FC236}">
                <a16:creationId xmlns:a16="http://schemas.microsoft.com/office/drawing/2014/main" id="{233AC382-1560-41F4-902C-CAD4BB188CCF}"/>
              </a:ext>
            </a:extLst>
          </p:cNvPr>
          <p:cNvGrpSpPr/>
          <p:nvPr/>
        </p:nvGrpSpPr>
        <p:grpSpPr>
          <a:xfrm rot="21600000">
            <a:off x="-16925" y="0"/>
            <a:ext cx="1014910" cy="5714999"/>
            <a:chOff x="-483635" y="22888"/>
            <a:chExt cx="1481620" cy="7688524"/>
          </a:xfrm>
        </p:grpSpPr>
        <p:sp>
          <p:nvSpPr>
            <p:cNvPr id="34" name="Freeform 4">
              <a:extLst>
                <a:ext uri="{FF2B5EF4-FFF2-40B4-BE49-F238E27FC236}">
                  <a16:creationId xmlns:a16="http://schemas.microsoft.com/office/drawing/2014/main" id="{9612FA92-FDEC-436D-9B23-B8CC2533E18A}"/>
                </a:ext>
              </a:extLst>
            </p:cNvPr>
            <p:cNvSpPr/>
            <p:nvPr/>
          </p:nvSpPr>
          <p:spPr>
            <a:xfrm>
              <a:off x="-483635" y="22888"/>
              <a:ext cx="1481620"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31" name="Group 31"/>
          <p:cNvGrpSpPr/>
          <p:nvPr/>
        </p:nvGrpSpPr>
        <p:grpSpPr>
          <a:xfrm rot="21600000">
            <a:off x="516479" y="1939393"/>
            <a:ext cx="1195891" cy="1207563"/>
            <a:chOff x="516479" y="1939393"/>
            <a:chExt cx="1195891" cy="1207563"/>
          </a:xfrm>
        </p:grpSpPr>
        <p:sp>
          <p:nvSpPr>
            <p:cNvPr id="30" name="Freeform 30"/>
            <p:cNvSpPr/>
            <p:nvPr/>
          </p:nvSpPr>
          <p:spPr>
            <a:xfrm>
              <a:off x="516479" y="1939393"/>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A623">
                <a:alpha val="100000"/>
              </a:srgbClr>
            </a:solidFill>
          </p:spPr>
        </p:sp>
      </p:grpSp>
      <p:sp>
        <p:nvSpPr>
          <p:cNvPr id="32" name="TextBox 32"/>
          <p:cNvSpPr txBox="1"/>
          <p:nvPr/>
        </p:nvSpPr>
        <p:spPr>
          <a:xfrm rot="21600000">
            <a:off x="552432" y="2162174"/>
            <a:ext cx="1123983" cy="762000"/>
          </a:xfrm>
          <a:prstGeom prst="rect">
            <a:avLst/>
          </a:prstGeom>
        </p:spPr>
        <p:txBody>
          <a:bodyPr lIns="0" tIns="43200" rIns="0" bIns="0" rtlCol="0" anchor="t"/>
          <a:lstStyle/>
          <a:p>
            <a:pPr algn="ctr">
              <a:lnSpc>
                <a:spcPts val="3000"/>
              </a:lnSpc>
            </a:pPr>
            <a:r>
              <a:rPr lang="en-US" sz="3000" b="1" i="0" spc="0" dirty="0">
                <a:solidFill>
                  <a:srgbClr val="FFFFFF">
                    <a:alpha val="100000"/>
                  </a:srgbClr>
                </a:solidFill>
                <a:latin typeface="Muli"/>
              </a:rPr>
              <a:t>What?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12">
            <a:extLst>
              <a:ext uri="{FF2B5EF4-FFF2-40B4-BE49-F238E27FC236}">
                <a16:creationId xmlns:a16="http://schemas.microsoft.com/office/drawing/2014/main" id="{D988961C-F8C2-4EE1-8A84-3541151CB5DC}"/>
              </a:ext>
            </a:extLst>
          </p:cNvPr>
          <p:cNvSpPr/>
          <p:nvPr/>
        </p:nvSpPr>
        <p:spPr>
          <a:xfrm>
            <a:off x="2140319" y="2692299"/>
            <a:ext cx="600020" cy="600020"/>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5A623">
              <a:alpha val="100000"/>
            </a:srgbClr>
          </a:solidFill>
        </p:spPr>
        <p:txBody>
          <a:bodyPr/>
          <a:lstStyle/>
          <a:p>
            <a:endParaRPr lang="en-US" dirty="0"/>
          </a:p>
        </p:txBody>
      </p:sp>
      <p:sp>
        <p:nvSpPr>
          <p:cNvPr id="19" name="Freeform 12">
            <a:extLst>
              <a:ext uri="{FF2B5EF4-FFF2-40B4-BE49-F238E27FC236}">
                <a16:creationId xmlns:a16="http://schemas.microsoft.com/office/drawing/2014/main" id="{7849D17F-410B-430F-B0B5-F8D0911E4769}"/>
              </a:ext>
            </a:extLst>
          </p:cNvPr>
          <p:cNvSpPr/>
          <p:nvPr/>
        </p:nvSpPr>
        <p:spPr>
          <a:xfrm>
            <a:off x="2140320" y="3681670"/>
            <a:ext cx="600020" cy="600020"/>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5A623">
              <a:alpha val="100000"/>
            </a:srgbClr>
          </a:solidFill>
        </p:spPr>
        <p:txBody>
          <a:bodyPr/>
          <a:lstStyle/>
          <a:p>
            <a:endParaRPr lang="en-US" dirty="0"/>
          </a:p>
        </p:txBody>
      </p:sp>
      <p:grpSp>
        <p:nvGrpSpPr>
          <p:cNvPr id="2" name="Group 5">
            <a:extLst>
              <a:ext uri="{FF2B5EF4-FFF2-40B4-BE49-F238E27FC236}">
                <a16:creationId xmlns:a16="http://schemas.microsoft.com/office/drawing/2014/main" id="{A32EB328-1F1C-4A2C-8E36-A6D9D2AD7684}"/>
              </a:ext>
            </a:extLst>
          </p:cNvPr>
          <p:cNvGrpSpPr/>
          <p:nvPr/>
        </p:nvGrpSpPr>
        <p:grpSpPr>
          <a:xfrm rot="21600000">
            <a:off x="-16925" y="0"/>
            <a:ext cx="1014910" cy="5714999"/>
            <a:chOff x="-483635" y="22888"/>
            <a:chExt cx="1481620" cy="7688524"/>
          </a:xfrm>
        </p:grpSpPr>
        <p:sp>
          <p:nvSpPr>
            <p:cNvPr id="3" name="Freeform 4">
              <a:extLst>
                <a:ext uri="{FF2B5EF4-FFF2-40B4-BE49-F238E27FC236}">
                  <a16:creationId xmlns:a16="http://schemas.microsoft.com/office/drawing/2014/main" id="{B1FEFCF6-89BF-4AD4-940F-BAB6A2E7F1F9}"/>
                </a:ext>
              </a:extLst>
            </p:cNvPr>
            <p:cNvSpPr/>
            <p:nvPr/>
          </p:nvSpPr>
          <p:spPr>
            <a:xfrm>
              <a:off x="-483635" y="22888"/>
              <a:ext cx="1481620"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4" name="Group 29">
            <a:extLst>
              <a:ext uri="{FF2B5EF4-FFF2-40B4-BE49-F238E27FC236}">
                <a16:creationId xmlns:a16="http://schemas.microsoft.com/office/drawing/2014/main" id="{16DE8983-7952-4185-B3CD-60A19C69FBC9}"/>
              </a:ext>
            </a:extLst>
          </p:cNvPr>
          <p:cNvGrpSpPr/>
          <p:nvPr/>
        </p:nvGrpSpPr>
        <p:grpSpPr>
          <a:xfrm rot="21600000">
            <a:off x="990877" y="1"/>
            <a:ext cx="219532" cy="5715000"/>
            <a:chOff x="947509" y="870613"/>
            <a:chExt cx="219532" cy="7688524"/>
          </a:xfrm>
        </p:grpSpPr>
        <p:sp>
          <p:nvSpPr>
            <p:cNvPr id="5" name="Freeform 28">
              <a:extLst>
                <a:ext uri="{FF2B5EF4-FFF2-40B4-BE49-F238E27FC236}">
                  <a16:creationId xmlns:a16="http://schemas.microsoft.com/office/drawing/2014/main" id="{2DB21BF4-8397-482A-ADC8-E9FE4B22C37A}"/>
                </a:ext>
              </a:extLst>
            </p:cNvPr>
            <p:cNvSpPr/>
            <p:nvPr/>
          </p:nvSpPr>
          <p:spPr>
            <a:xfrm>
              <a:off x="947509" y="870613"/>
              <a:ext cx="219532"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A623">
                <a:alpha val="100000"/>
              </a:srgbClr>
            </a:solidFill>
          </p:spPr>
        </p:sp>
      </p:grpSp>
      <p:grpSp>
        <p:nvGrpSpPr>
          <p:cNvPr id="6" name="Group 31">
            <a:extLst>
              <a:ext uri="{FF2B5EF4-FFF2-40B4-BE49-F238E27FC236}">
                <a16:creationId xmlns:a16="http://schemas.microsoft.com/office/drawing/2014/main" id="{B22B6D15-AB74-4FE2-86CE-94FC84D48302}"/>
              </a:ext>
            </a:extLst>
          </p:cNvPr>
          <p:cNvGrpSpPr/>
          <p:nvPr/>
        </p:nvGrpSpPr>
        <p:grpSpPr>
          <a:xfrm rot="21600000">
            <a:off x="516479" y="1939393"/>
            <a:ext cx="1195891" cy="1207563"/>
            <a:chOff x="516479" y="1939393"/>
            <a:chExt cx="1195891" cy="1207563"/>
          </a:xfrm>
        </p:grpSpPr>
        <p:sp>
          <p:nvSpPr>
            <p:cNvPr id="7" name="Freeform 30">
              <a:extLst>
                <a:ext uri="{FF2B5EF4-FFF2-40B4-BE49-F238E27FC236}">
                  <a16:creationId xmlns:a16="http://schemas.microsoft.com/office/drawing/2014/main" id="{E223DA94-2A19-42CB-810F-BF7F3BE4EE50}"/>
                </a:ext>
              </a:extLst>
            </p:cNvPr>
            <p:cNvSpPr/>
            <p:nvPr/>
          </p:nvSpPr>
          <p:spPr>
            <a:xfrm>
              <a:off x="516479" y="1939393"/>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A623">
                <a:alpha val="100000"/>
              </a:srgbClr>
            </a:solidFill>
          </p:spPr>
        </p:sp>
      </p:grpSp>
      <p:sp>
        <p:nvSpPr>
          <p:cNvPr id="8" name="TextBox 32">
            <a:extLst>
              <a:ext uri="{FF2B5EF4-FFF2-40B4-BE49-F238E27FC236}">
                <a16:creationId xmlns:a16="http://schemas.microsoft.com/office/drawing/2014/main" id="{44C02A72-0192-47F0-99B8-389DB107C365}"/>
              </a:ext>
            </a:extLst>
          </p:cNvPr>
          <p:cNvSpPr txBox="1"/>
          <p:nvPr/>
        </p:nvSpPr>
        <p:spPr>
          <a:xfrm rot="21600000">
            <a:off x="552432" y="2162174"/>
            <a:ext cx="1123983" cy="762000"/>
          </a:xfrm>
          <a:prstGeom prst="rect">
            <a:avLst/>
          </a:prstGeom>
        </p:spPr>
        <p:txBody>
          <a:bodyPr lIns="0" tIns="43200" rIns="0" bIns="0" rtlCol="0" anchor="t"/>
          <a:lstStyle/>
          <a:p>
            <a:pPr algn="ctr">
              <a:lnSpc>
                <a:spcPts val="3000"/>
              </a:lnSpc>
            </a:pPr>
            <a:endParaRPr lang="en-US" sz="3000" b="1" i="0" spc="0" dirty="0">
              <a:solidFill>
                <a:srgbClr val="FFFFFF">
                  <a:alpha val="100000"/>
                </a:srgbClr>
              </a:solidFill>
              <a:latin typeface="Muli"/>
            </a:endParaRPr>
          </a:p>
        </p:txBody>
      </p:sp>
      <p:sp>
        <p:nvSpPr>
          <p:cNvPr id="9" name="Freeform 12">
            <a:extLst>
              <a:ext uri="{FF2B5EF4-FFF2-40B4-BE49-F238E27FC236}">
                <a16:creationId xmlns:a16="http://schemas.microsoft.com/office/drawing/2014/main" id="{A6ED3F29-6636-4453-A6EA-AEE90F7A3F9A}"/>
              </a:ext>
            </a:extLst>
          </p:cNvPr>
          <p:cNvSpPr/>
          <p:nvPr/>
        </p:nvSpPr>
        <p:spPr>
          <a:xfrm>
            <a:off x="2140124" y="1562154"/>
            <a:ext cx="600020" cy="600020"/>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5A623">
              <a:alpha val="100000"/>
            </a:srgbClr>
          </a:solidFill>
        </p:spPr>
        <p:txBody>
          <a:bodyPr/>
          <a:lstStyle/>
          <a:p>
            <a:endParaRPr lang="en-US" dirty="0"/>
          </a:p>
        </p:txBody>
      </p:sp>
      <p:sp>
        <p:nvSpPr>
          <p:cNvPr id="10" name="TextBox 6">
            <a:extLst>
              <a:ext uri="{FF2B5EF4-FFF2-40B4-BE49-F238E27FC236}">
                <a16:creationId xmlns:a16="http://schemas.microsoft.com/office/drawing/2014/main" id="{7ADC3161-9042-49F7-83B7-D8F5E5E3811F}"/>
              </a:ext>
            </a:extLst>
          </p:cNvPr>
          <p:cNvSpPr txBox="1"/>
          <p:nvPr/>
        </p:nvSpPr>
        <p:spPr>
          <a:xfrm rot="21600000">
            <a:off x="2218211" y="872544"/>
            <a:ext cx="2321823" cy="285750"/>
          </a:xfrm>
          <a:prstGeom prst="rect">
            <a:avLst/>
          </a:prstGeom>
        </p:spPr>
        <p:txBody>
          <a:bodyPr lIns="0" tIns="32400" rIns="0" bIns="0" rtlCol="0" anchor="t"/>
          <a:lstStyle/>
          <a:p>
            <a:pPr algn="l">
              <a:lnSpc>
                <a:spcPts val="2250"/>
              </a:lnSpc>
            </a:pPr>
            <a:r>
              <a:rPr lang="en-US" sz="2250" b="1" i="0" spc="75" dirty="0">
                <a:solidFill>
                  <a:srgbClr val="1E2536">
                    <a:alpha val="100000"/>
                  </a:srgbClr>
                </a:solidFill>
                <a:latin typeface="Poppins"/>
              </a:rPr>
              <a:t>Objectives</a:t>
            </a:r>
          </a:p>
        </p:txBody>
      </p:sp>
      <p:grpSp>
        <p:nvGrpSpPr>
          <p:cNvPr id="13" name="Group 25">
            <a:extLst>
              <a:ext uri="{FF2B5EF4-FFF2-40B4-BE49-F238E27FC236}">
                <a16:creationId xmlns:a16="http://schemas.microsoft.com/office/drawing/2014/main" id="{AC8A642C-1506-46B0-B8E0-D258466D2F86}"/>
              </a:ext>
            </a:extLst>
          </p:cNvPr>
          <p:cNvGrpSpPr/>
          <p:nvPr/>
        </p:nvGrpSpPr>
        <p:grpSpPr>
          <a:xfrm rot="21600000">
            <a:off x="2235576" y="1623902"/>
            <a:ext cx="452438" cy="463296"/>
            <a:chOff x="2145506" y="3959352"/>
            <a:chExt cx="452438" cy="463296"/>
          </a:xfrm>
        </p:grpSpPr>
        <p:sp>
          <p:nvSpPr>
            <p:cNvPr id="14" name="Freeform 24">
              <a:extLst>
                <a:ext uri="{FF2B5EF4-FFF2-40B4-BE49-F238E27FC236}">
                  <a16:creationId xmlns:a16="http://schemas.microsoft.com/office/drawing/2014/main" id="{069F3AC6-C33C-471C-992F-D37628BFEAB3}"/>
                </a:ext>
              </a:extLst>
            </p:cNvPr>
            <p:cNvSpPr/>
            <p:nvPr/>
          </p:nvSpPr>
          <p:spPr>
            <a:xfrm>
              <a:off x="2145506" y="3959352"/>
              <a:ext cx="452438" cy="463296"/>
            </a:xfrm>
            <a:custGeom>
              <a:avLst/>
              <a:gdLst/>
              <a:ahLst/>
              <a:cxnLst/>
              <a:rect l="0" t="0" r="0" b="0"/>
              <a:pathLst>
                <a:path w="297723" h="304800">
                  <a:moveTo>
                    <a:pt x="258851" y="0"/>
                  </a:moveTo>
                  <a:lnTo>
                    <a:pt x="80401" y="0"/>
                  </a:lnTo>
                  <a:cubicBezTo>
                    <a:pt x="58455" y="0"/>
                    <a:pt x="40605" y="17859"/>
                    <a:pt x="40605" y="39805"/>
                  </a:cubicBezTo>
                  <a:lnTo>
                    <a:pt x="40605" y="227066"/>
                  </a:lnTo>
                  <a:lnTo>
                    <a:pt x="38862" y="227066"/>
                  </a:lnTo>
                  <a:cubicBezTo>
                    <a:pt x="17431" y="227066"/>
                    <a:pt x="0" y="244507"/>
                    <a:pt x="0" y="265928"/>
                  </a:cubicBezTo>
                  <a:cubicBezTo>
                    <a:pt x="0" y="276311"/>
                    <a:pt x="4039" y="286074"/>
                    <a:pt x="11382" y="293408"/>
                  </a:cubicBezTo>
                  <a:cubicBezTo>
                    <a:pt x="18717" y="300761"/>
                    <a:pt x="28480" y="304800"/>
                    <a:pt x="38862" y="304800"/>
                  </a:cubicBezTo>
                  <a:lnTo>
                    <a:pt x="209721" y="304800"/>
                  </a:lnTo>
                  <a:cubicBezTo>
                    <a:pt x="230791" y="304800"/>
                    <a:pt x="248583" y="286569"/>
                    <a:pt x="248583" y="264995"/>
                  </a:cubicBezTo>
                  <a:lnTo>
                    <a:pt x="248583" y="77734"/>
                  </a:lnTo>
                  <a:lnTo>
                    <a:pt x="258851" y="77734"/>
                  </a:lnTo>
                  <a:cubicBezTo>
                    <a:pt x="269234" y="77734"/>
                    <a:pt x="278997" y="73695"/>
                    <a:pt x="286341" y="66351"/>
                  </a:cubicBezTo>
                  <a:cubicBezTo>
                    <a:pt x="293684" y="59007"/>
                    <a:pt x="297723" y="49244"/>
                    <a:pt x="297723" y="38872"/>
                  </a:cubicBezTo>
                  <a:cubicBezTo>
                    <a:pt x="297723" y="17440"/>
                    <a:pt x="280283" y="0"/>
                    <a:pt x="258851" y="0"/>
                  </a:cubicBezTo>
                  <a:close/>
                  <a:moveTo>
                    <a:pt x="38862" y="289198"/>
                  </a:moveTo>
                  <a:cubicBezTo>
                    <a:pt x="32642" y="289198"/>
                    <a:pt x="26803" y="286779"/>
                    <a:pt x="22412" y="282388"/>
                  </a:cubicBezTo>
                  <a:cubicBezTo>
                    <a:pt x="18021" y="277997"/>
                    <a:pt x="15602" y="272148"/>
                    <a:pt x="15602" y="265938"/>
                  </a:cubicBezTo>
                  <a:cubicBezTo>
                    <a:pt x="15602" y="253108"/>
                    <a:pt x="26041" y="242668"/>
                    <a:pt x="38872" y="242668"/>
                  </a:cubicBezTo>
                  <a:lnTo>
                    <a:pt x="40615" y="242668"/>
                  </a:lnTo>
                  <a:lnTo>
                    <a:pt x="178613" y="242668"/>
                  </a:lnTo>
                  <a:cubicBezTo>
                    <a:pt x="173746" y="249164"/>
                    <a:pt x="170859" y="257213"/>
                    <a:pt x="170859" y="265938"/>
                  </a:cubicBezTo>
                  <a:cubicBezTo>
                    <a:pt x="170859" y="267129"/>
                    <a:pt x="170926" y="268319"/>
                    <a:pt x="171031" y="269491"/>
                  </a:cubicBezTo>
                  <a:cubicBezTo>
                    <a:pt x="171069" y="269862"/>
                    <a:pt x="171117" y="270234"/>
                    <a:pt x="171164" y="270605"/>
                  </a:cubicBezTo>
                  <a:cubicBezTo>
                    <a:pt x="171259" y="271415"/>
                    <a:pt x="171374" y="272215"/>
                    <a:pt x="171517" y="273006"/>
                  </a:cubicBezTo>
                  <a:cubicBezTo>
                    <a:pt x="171593" y="273425"/>
                    <a:pt x="171679" y="273834"/>
                    <a:pt x="171774" y="274253"/>
                  </a:cubicBezTo>
                  <a:cubicBezTo>
                    <a:pt x="171936" y="275015"/>
                    <a:pt x="172126" y="275768"/>
                    <a:pt x="172336" y="276511"/>
                  </a:cubicBezTo>
                  <a:cubicBezTo>
                    <a:pt x="172450" y="276901"/>
                    <a:pt x="172555" y="277292"/>
                    <a:pt x="172669" y="277682"/>
                  </a:cubicBezTo>
                  <a:cubicBezTo>
                    <a:pt x="172936" y="278521"/>
                    <a:pt x="173231" y="279349"/>
                    <a:pt x="173555" y="280168"/>
                  </a:cubicBezTo>
                  <a:cubicBezTo>
                    <a:pt x="173660" y="280435"/>
                    <a:pt x="173746" y="280702"/>
                    <a:pt x="173860" y="280968"/>
                  </a:cubicBezTo>
                  <a:cubicBezTo>
                    <a:pt x="174307" y="282035"/>
                    <a:pt x="174803" y="283083"/>
                    <a:pt x="175346" y="284112"/>
                  </a:cubicBezTo>
                  <a:cubicBezTo>
                    <a:pt x="175470" y="284350"/>
                    <a:pt x="175622" y="284578"/>
                    <a:pt x="175746" y="284817"/>
                  </a:cubicBezTo>
                  <a:cubicBezTo>
                    <a:pt x="176184" y="285598"/>
                    <a:pt x="176641" y="286369"/>
                    <a:pt x="177136" y="287131"/>
                  </a:cubicBezTo>
                  <a:cubicBezTo>
                    <a:pt x="177355" y="287464"/>
                    <a:pt x="177594" y="287788"/>
                    <a:pt x="177822" y="288122"/>
                  </a:cubicBezTo>
                  <a:cubicBezTo>
                    <a:pt x="178079" y="288484"/>
                    <a:pt x="178308" y="288865"/>
                    <a:pt x="178575" y="289217"/>
                  </a:cubicBezTo>
                  <a:lnTo>
                    <a:pt x="38862" y="289217"/>
                  </a:lnTo>
                  <a:close/>
                  <a:moveTo>
                    <a:pt x="232981" y="264995"/>
                  </a:moveTo>
                  <a:cubicBezTo>
                    <a:pt x="232981" y="278111"/>
                    <a:pt x="222323" y="289198"/>
                    <a:pt x="209712" y="289198"/>
                  </a:cubicBezTo>
                  <a:cubicBezTo>
                    <a:pt x="203492" y="289198"/>
                    <a:pt x="197653" y="286779"/>
                    <a:pt x="193262" y="282388"/>
                  </a:cubicBezTo>
                  <a:cubicBezTo>
                    <a:pt x="188871" y="277997"/>
                    <a:pt x="186452" y="272148"/>
                    <a:pt x="186452" y="265938"/>
                  </a:cubicBezTo>
                  <a:cubicBezTo>
                    <a:pt x="186452" y="255194"/>
                    <a:pt x="193767" y="246136"/>
                    <a:pt x="203673" y="243469"/>
                  </a:cubicBezTo>
                  <a:cubicBezTo>
                    <a:pt x="207274" y="242497"/>
                    <a:pt x="209721" y="239163"/>
                    <a:pt x="209721" y="235439"/>
                  </a:cubicBezTo>
                  <a:lnTo>
                    <a:pt x="209721" y="235439"/>
                  </a:lnTo>
                  <a:cubicBezTo>
                    <a:pt x="209721" y="230819"/>
                    <a:pt x="205978" y="227066"/>
                    <a:pt x="201349" y="227066"/>
                  </a:cubicBezTo>
                  <a:lnTo>
                    <a:pt x="56197" y="227066"/>
                  </a:lnTo>
                  <a:lnTo>
                    <a:pt x="56197" y="39805"/>
                  </a:lnTo>
                  <a:cubicBezTo>
                    <a:pt x="56197" y="26441"/>
                    <a:pt x="67037" y="15602"/>
                    <a:pt x="80401" y="15602"/>
                  </a:cubicBezTo>
                  <a:lnTo>
                    <a:pt x="232981" y="15602"/>
                  </a:lnTo>
                  <a:lnTo>
                    <a:pt x="232981" y="264995"/>
                  </a:lnTo>
                  <a:close/>
                  <a:moveTo>
                    <a:pt x="275311" y="55321"/>
                  </a:moveTo>
                  <a:cubicBezTo>
                    <a:pt x="270910" y="59712"/>
                    <a:pt x="265071" y="62141"/>
                    <a:pt x="258861" y="62141"/>
                  </a:cubicBezTo>
                  <a:lnTo>
                    <a:pt x="248583" y="62141"/>
                  </a:lnTo>
                  <a:lnTo>
                    <a:pt x="248583" y="15602"/>
                  </a:lnTo>
                  <a:lnTo>
                    <a:pt x="258851" y="15602"/>
                  </a:lnTo>
                  <a:cubicBezTo>
                    <a:pt x="271682" y="15602"/>
                    <a:pt x="282121" y="26041"/>
                    <a:pt x="282121" y="38872"/>
                  </a:cubicBezTo>
                  <a:cubicBezTo>
                    <a:pt x="282121" y="45082"/>
                    <a:pt x="279702" y="50930"/>
                    <a:pt x="275311" y="55321"/>
                  </a:cubicBezTo>
                  <a:close/>
                  <a:moveTo>
                    <a:pt x="94993" y="75133"/>
                  </a:moveTo>
                  <a:lnTo>
                    <a:pt x="194196" y="75133"/>
                  </a:lnTo>
                  <a:cubicBezTo>
                    <a:pt x="198501" y="75133"/>
                    <a:pt x="201997" y="71638"/>
                    <a:pt x="201997" y="67332"/>
                  </a:cubicBezTo>
                  <a:lnTo>
                    <a:pt x="201997" y="67332"/>
                  </a:lnTo>
                  <a:cubicBezTo>
                    <a:pt x="201997" y="63027"/>
                    <a:pt x="198501" y="59531"/>
                    <a:pt x="194196" y="59531"/>
                  </a:cubicBezTo>
                  <a:lnTo>
                    <a:pt x="94993" y="59531"/>
                  </a:lnTo>
                  <a:cubicBezTo>
                    <a:pt x="90688" y="59531"/>
                    <a:pt x="87192" y="63027"/>
                    <a:pt x="87192" y="67332"/>
                  </a:cubicBezTo>
                  <a:lnTo>
                    <a:pt x="87192" y="67332"/>
                  </a:lnTo>
                  <a:cubicBezTo>
                    <a:pt x="87192" y="71647"/>
                    <a:pt x="90678" y="75133"/>
                    <a:pt x="94993" y="75133"/>
                  </a:cubicBezTo>
                  <a:close/>
                  <a:moveTo>
                    <a:pt x="94993" y="112776"/>
                  </a:moveTo>
                  <a:lnTo>
                    <a:pt x="194196" y="112776"/>
                  </a:lnTo>
                  <a:cubicBezTo>
                    <a:pt x="198501" y="112776"/>
                    <a:pt x="201997" y="109280"/>
                    <a:pt x="201997" y="104975"/>
                  </a:cubicBezTo>
                  <a:lnTo>
                    <a:pt x="201997" y="104975"/>
                  </a:lnTo>
                  <a:cubicBezTo>
                    <a:pt x="201997" y="100670"/>
                    <a:pt x="198501" y="97174"/>
                    <a:pt x="194196" y="97174"/>
                  </a:cubicBezTo>
                  <a:lnTo>
                    <a:pt x="94993" y="97174"/>
                  </a:lnTo>
                  <a:cubicBezTo>
                    <a:pt x="90688" y="97174"/>
                    <a:pt x="87192" y="100670"/>
                    <a:pt x="87192" y="104975"/>
                  </a:cubicBezTo>
                  <a:lnTo>
                    <a:pt x="87192" y="104975"/>
                  </a:lnTo>
                  <a:cubicBezTo>
                    <a:pt x="87192" y="109280"/>
                    <a:pt x="90678" y="112776"/>
                    <a:pt x="94993" y="112776"/>
                  </a:cubicBezTo>
                  <a:close/>
                  <a:moveTo>
                    <a:pt x="94993" y="150409"/>
                  </a:moveTo>
                  <a:lnTo>
                    <a:pt x="194196" y="150409"/>
                  </a:lnTo>
                  <a:cubicBezTo>
                    <a:pt x="198501" y="150409"/>
                    <a:pt x="201997" y="146914"/>
                    <a:pt x="201997" y="142608"/>
                  </a:cubicBezTo>
                  <a:lnTo>
                    <a:pt x="201997" y="142608"/>
                  </a:lnTo>
                  <a:cubicBezTo>
                    <a:pt x="201997" y="138303"/>
                    <a:pt x="198501" y="134807"/>
                    <a:pt x="194196" y="134807"/>
                  </a:cubicBezTo>
                  <a:lnTo>
                    <a:pt x="94993" y="134807"/>
                  </a:lnTo>
                  <a:cubicBezTo>
                    <a:pt x="90688" y="134807"/>
                    <a:pt x="87192" y="138303"/>
                    <a:pt x="87192" y="142608"/>
                  </a:cubicBezTo>
                  <a:lnTo>
                    <a:pt x="87192" y="142608"/>
                  </a:lnTo>
                  <a:cubicBezTo>
                    <a:pt x="87192" y="146914"/>
                    <a:pt x="90678" y="150409"/>
                    <a:pt x="94993" y="150409"/>
                  </a:cubicBezTo>
                  <a:close/>
                  <a:moveTo>
                    <a:pt x="94993" y="188043"/>
                  </a:moveTo>
                  <a:lnTo>
                    <a:pt x="144599" y="188043"/>
                  </a:lnTo>
                  <a:cubicBezTo>
                    <a:pt x="148904" y="188043"/>
                    <a:pt x="152400" y="184547"/>
                    <a:pt x="152400" y="180242"/>
                  </a:cubicBezTo>
                  <a:lnTo>
                    <a:pt x="152400" y="180242"/>
                  </a:lnTo>
                  <a:cubicBezTo>
                    <a:pt x="152400" y="175936"/>
                    <a:pt x="148904" y="172441"/>
                    <a:pt x="144599" y="172441"/>
                  </a:cubicBezTo>
                  <a:lnTo>
                    <a:pt x="94993" y="172441"/>
                  </a:lnTo>
                  <a:cubicBezTo>
                    <a:pt x="90688" y="172441"/>
                    <a:pt x="87192" y="175936"/>
                    <a:pt x="87192" y="180242"/>
                  </a:cubicBezTo>
                  <a:lnTo>
                    <a:pt x="87192" y="180242"/>
                  </a:lnTo>
                  <a:cubicBezTo>
                    <a:pt x="87192" y="184556"/>
                    <a:pt x="90678" y="188043"/>
                    <a:pt x="94993" y="188043"/>
                  </a:cubicBezTo>
                  <a:close/>
                </a:path>
              </a:pathLst>
            </a:custGeom>
            <a:solidFill>
              <a:srgbClr val="000000">
                <a:alpha val="100000"/>
              </a:srgbClr>
            </a:solidFill>
          </p:spPr>
        </p:sp>
      </p:grpSp>
      <p:grpSp>
        <p:nvGrpSpPr>
          <p:cNvPr id="17" name="Group 27">
            <a:extLst>
              <a:ext uri="{FF2B5EF4-FFF2-40B4-BE49-F238E27FC236}">
                <a16:creationId xmlns:a16="http://schemas.microsoft.com/office/drawing/2014/main" id="{2189A6B5-FC14-44EB-BF65-57DE86E01363}"/>
              </a:ext>
            </a:extLst>
          </p:cNvPr>
          <p:cNvGrpSpPr/>
          <p:nvPr/>
        </p:nvGrpSpPr>
        <p:grpSpPr>
          <a:xfrm rot="21600000">
            <a:off x="2245067" y="2692299"/>
            <a:ext cx="390525" cy="590550"/>
            <a:chOff x="2195513" y="4705350"/>
            <a:chExt cx="390525" cy="590550"/>
          </a:xfrm>
        </p:grpSpPr>
        <p:sp>
          <p:nvSpPr>
            <p:cNvPr id="18" name="Freeform 26">
              <a:extLst>
                <a:ext uri="{FF2B5EF4-FFF2-40B4-BE49-F238E27FC236}">
                  <a16:creationId xmlns:a16="http://schemas.microsoft.com/office/drawing/2014/main" id="{EB8D8AAC-43F4-4A88-B716-6A2A18B955B4}"/>
                </a:ext>
              </a:extLst>
            </p:cNvPr>
            <p:cNvSpPr/>
            <p:nvPr/>
          </p:nvSpPr>
          <p:spPr>
            <a:xfrm>
              <a:off x="2195513" y="4705350"/>
              <a:ext cx="390525" cy="590550"/>
            </a:xfrm>
            <a:custGeom>
              <a:avLst/>
              <a:gdLst/>
              <a:ahLst/>
              <a:cxnLst/>
              <a:rect l="0" t="0" r="0" b="0"/>
              <a:pathLst>
                <a:path w="302895" h="215017">
                  <a:moveTo>
                    <a:pt x="240201" y="78476"/>
                  </a:moveTo>
                  <a:lnTo>
                    <a:pt x="260614" y="52559"/>
                  </a:lnTo>
                  <a:lnTo>
                    <a:pt x="270434" y="78476"/>
                  </a:lnTo>
                  <a:lnTo>
                    <a:pt x="288122" y="10077"/>
                  </a:lnTo>
                  <a:lnTo>
                    <a:pt x="228495" y="44272"/>
                  </a:lnTo>
                  <a:lnTo>
                    <a:pt x="253555" y="47615"/>
                  </a:lnTo>
                  <a:lnTo>
                    <a:pt x="252955" y="48349"/>
                  </a:lnTo>
                  <a:lnTo>
                    <a:pt x="21679" y="48349"/>
                  </a:lnTo>
                  <a:lnTo>
                    <a:pt x="21679" y="50387"/>
                  </a:lnTo>
                  <a:lnTo>
                    <a:pt x="251308" y="50387"/>
                  </a:lnTo>
                  <a:lnTo>
                    <a:pt x="228457" y="78476"/>
                  </a:lnTo>
                  <a:lnTo>
                    <a:pt x="21679" y="78476"/>
                  </a:lnTo>
                  <a:lnTo>
                    <a:pt x="21679" y="80515"/>
                  </a:lnTo>
                  <a:lnTo>
                    <a:pt x="226800" y="80515"/>
                  </a:lnTo>
                  <a:lnTo>
                    <a:pt x="215875" y="93945"/>
                  </a:lnTo>
                  <a:lnTo>
                    <a:pt x="129978" y="107794"/>
                  </a:lnTo>
                  <a:lnTo>
                    <a:pt x="128426" y="110433"/>
                  </a:lnTo>
                  <a:lnTo>
                    <a:pt x="21679" y="110433"/>
                  </a:lnTo>
                  <a:lnTo>
                    <a:pt x="21679" y="112471"/>
                  </a:lnTo>
                  <a:lnTo>
                    <a:pt x="127225" y="112471"/>
                  </a:lnTo>
                  <a:lnTo>
                    <a:pt x="110690" y="140560"/>
                  </a:lnTo>
                  <a:lnTo>
                    <a:pt x="21679" y="140560"/>
                  </a:lnTo>
                  <a:lnTo>
                    <a:pt x="21679" y="142589"/>
                  </a:lnTo>
                  <a:lnTo>
                    <a:pt x="109490" y="142589"/>
                  </a:lnTo>
                  <a:lnTo>
                    <a:pt x="104327" y="151352"/>
                  </a:lnTo>
                  <a:lnTo>
                    <a:pt x="58312" y="171707"/>
                  </a:lnTo>
                  <a:lnTo>
                    <a:pt x="21679" y="171707"/>
                  </a:lnTo>
                  <a:lnTo>
                    <a:pt x="21679" y="173736"/>
                  </a:lnTo>
                  <a:lnTo>
                    <a:pt x="53721" y="173736"/>
                  </a:lnTo>
                  <a:lnTo>
                    <a:pt x="19650" y="188805"/>
                  </a:lnTo>
                  <a:lnTo>
                    <a:pt x="23660" y="196434"/>
                  </a:lnTo>
                  <a:lnTo>
                    <a:pt x="75057" y="173736"/>
                  </a:lnTo>
                  <a:lnTo>
                    <a:pt x="275301" y="173736"/>
                  </a:lnTo>
                  <a:lnTo>
                    <a:pt x="275301" y="171707"/>
                  </a:lnTo>
                  <a:lnTo>
                    <a:pt x="79648" y="171707"/>
                  </a:lnTo>
                  <a:lnTo>
                    <a:pt x="111452" y="157658"/>
                  </a:lnTo>
                  <a:lnTo>
                    <a:pt x="119586" y="142589"/>
                  </a:lnTo>
                  <a:lnTo>
                    <a:pt x="275301" y="142589"/>
                  </a:lnTo>
                  <a:lnTo>
                    <a:pt x="275301" y="140560"/>
                  </a:lnTo>
                  <a:lnTo>
                    <a:pt x="120691" y="140560"/>
                  </a:lnTo>
                  <a:lnTo>
                    <a:pt x="133226" y="117338"/>
                  </a:lnTo>
                  <a:lnTo>
                    <a:pt x="161144" y="112462"/>
                  </a:lnTo>
                  <a:lnTo>
                    <a:pt x="275301" y="112462"/>
                  </a:lnTo>
                  <a:lnTo>
                    <a:pt x="275301" y="110423"/>
                  </a:lnTo>
                  <a:lnTo>
                    <a:pt x="172831" y="110423"/>
                  </a:lnTo>
                  <a:lnTo>
                    <a:pt x="221771" y="101879"/>
                  </a:lnTo>
                  <a:lnTo>
                    <a:pt x="238601" y="80505"/>
                  </a:lnTo>
                  <a:lnTo>
                    <a:pt x="275311" y="80505"/>
                  </a:lnTo>
                  <a:lnTo>
                    <a:pt x="275311" y="78467"/>
                  </a:lnTo>
                  <a:lnTo>
                    <a:pt x="270443" y="78467"/>
                  </a:lnTo>
                  <a:lnTo>
                    <a:pt x="240201" y="78467"/>
                  </a:lnTo>
                  <a:close/>
                  <a:moveTo>
                    <a:pt x="302895" y="204435"/>
                  </a:moveTo>
                  <a:lnTo>
                    <a:pt x="278882" y="195577"/>
                  </a:lnTo>
                  <a:lnTo>
                    <a:pt x="283740" y="201978"/>
                  </a:lnTo>
                  <a:lnTo>
                    <a:pt x="11297" y="201978"/>
                  </a:lnTo>
                  <a:lnTo>
                    <a:pt x="11297" y="18850"/>
                  </a:lnTo>
                  <a:lnTo>
                    <a:pt x="19441" y="24013"/>
                  </a:lnTo>
                  <a:lnTo>
                    <a:pt x="8858" y="0"/>
                  </a:lnTo>
                  <a:lnTo>
                    <a:pt x="0" y="24022"/>
                  </a:lnTo>
                  <a:lnTo>
                    <a:pt x="6410" y="19164"/>
                  </a:lnTo>
                  <a:lnTo>
                    <a:pt x="6410" y="206873"/>
                  </a:lnTo>
                  <a:lnTo>
                    <a:pt x="8858" y="206873"/>
                  </a:lnTo>
                  <a:lnTo>
                    <a:pt x="11297" y="206873"/>
                  </a:lnTo>
                  <a:lnTo>
                    <a:pt x="284055" y="206873"/>
                  </a:lnTo>
                  <a:lnTo>
                    <a:pt x="278882" y="215017"/>
                  </a:lnTo>
                  <a:lnTo>
                    <a:pt x="302895" y="204435"/>
                  </a:lnTo>
                  <a:close/>
                </a:path>
              </a:pathLst>
            </a:custGeom>
            <a:solidFill>
              <a:srgbClr val="000000">
                <a:alpha val="100000"/>
              </a:srgbClr>
            </a:solidFill>
          </p:spPr>
        </p:sp>
      </p:grpSp>
      <p:sp>
        <p:nvSpPr>
          <p:cNvPr id="21" name="TextBox 20">
            <a:extLst>
              <a:ext uri="{FF2B5EF4-FFF2-40B4-BE49-F238E27FC236}">
                <a16:creationId xmlns:a16="http://schemas.microsoft.com/office/drawing/2014/main" id="{26EC7E1D-0152-4777-8582-71E2ED73EF8E}"/>
              </a:ext>
            </a:extLst>
          </p:cNvPr>
          <p:cNvSpPr txBox="1"/>
          <p:nvPr/>
        </p:nvSpPr>
        <p:spPr>
          <a:xfrm>
            <a:off x="2878015" y="1444188"/>
            <a:ext cx="3817814" cy="3139321"/>
          </a:xfrm>
          <a:prstGeom prst="rect">
            <a:avLst/>
          </a:prstGeom>
          <a:noFill/>
        </p:spPr>
        <p:txBody>
          <a:bodyPr wrap="square">
            <a:spAutoFit/>
          </a:bodyPr>
          <a:lstStyle/>
          <a:p>
            <a:r>
              <a:rPr lang="en-US" dirty="0"/>
              <a:t>Define Community Lawyering, Movement Lawyering, abolition, accountability and the concept of community</a:t>
            </a:r>
          </a:p>
          <a:p>
            <a:endParaRPr lang="en-US" dirty="0"/>
          </a:p>
          <a:p>
            <a:r>
              <a:rPr lang="en-US" dirty="0"/>
              <a:t>Analyze what it means to be community-led</a:t>
            </a:r>
          </a:p>
          <a:p>
            <a:endParaRPr lang="en-US" dirty="0"/>
          </a:p>
          <a:p>
            <a:r>
              <a:rPr lang="en-US" dirty="0"/>
              <a:t>Discuss and workshop the framing for CLS’ engagement model</a:t>
            </a:r>
          </a:p>
          <a:p>
            <a:endParaRPr lang="en-US" dirty="0"/>
          </a:p>
        </p:txBody>
      </p:sp>
      <p:pic>
        <p:nvPicPr>
          <p:cNvPr id="24" name="Graphic 23" descr="Chat outline">
            <a:extLst>
              <a:ext uri="{FF2B5EF4-FFF2-40B4-BE49-F238E27FC236}">
                <a16:creationId xmlns:a16="http://schemas.microsoft.com/office/drawing/2014/main" id="{84B06DB1-9997-43AB-AB2D-DBF7632258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3439" y="3683556"/>
            <a:ext cx="553184" cy="592992"/>
          </a:xfrm>
          <a:prstGeom prst="rect">
            <a:avLst/>
          </a:prstGeom>
        </p:spPr>
      </p:pic>
      <p:sp>
        <p:nvSpPr>
          <p:cNvPr id="26" name="TextBox 32">
            <a:extLst>
              <a:ext uri="{FF2B5EF4-FFF2-40B4-BE49-F238E27FC236}">
                <a16:creationId xmlns:a16="http://schemas.microsoft.com/office/drawing/2014/main" id="{71F978D1-B670-4660-A631-E4D78FC90F14}"/>
              </a:ext>
            </a:extLst>
          </p:cNvPr>
          <p:cNvSpPr txBox="1"/>
          <p:nvPr/>
        </p:nvSpPr>
        <p:spPr>
          <a:xfrm rot="21600000">
            <a:off x="516479" y="2114569"/>
            <a:ext cx="1123983" cy="762000"/>
          </a:xfrm>
          <a:prstGeom prst="rect">
            <a:avLst/>
          </a:prstGeom>
        </p:spPr>
        <p:txBody>
          <a:bodyPr lIns="0" tIns="43200" rIns="0" bIns="0" rtlCol="0" anchor="t"/>
          <a:lstStyle/>
          <a:p>
            <a:pPr algn="ctr">
              <a:lnSpc>
                <a:spcPts val="3000"/>
              </a:lnSpc>
            </a:pPr>
            <a:r>
              <a:rPr lang="en-US" sz="3000" b="1" i="0" spc="0" dirty="0">
                <a:solidFill>
                  <a:srgbClr val="FFFFFF">
                    <a:alpha val="100000"/>
                  </a:srgbClr>
                </a:solidFill>
                <a:latin typeface="Muli"/>
              </a:rPr>
              <a:t>What?</a:t>
            </a:r>
          </a:p>
        </p:txBody>
      </p:sp>
    </p:spTree>
    <p:extLst>
      <p:ext uri="{BB962C8B-B14F-4D97-AF65-F5344CB8AC3E}">
        <p14:creationId xmlns:p14="http://schemas.microsoft.com/office/powerpoint/2010/main" val="33056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D9E632F-FFFE-41D2-827E-0B285D62DAE0}"/>
              </a:ext>
            </a:extLst>
          </p:cNvPr>
          <p:cNvPicPr>
            <a:picLocks noChangeAspect="1"/>
          </p:cNvPicPr>
          <p:nvPr/>
        </p:nvPicPr>
        <p:blipFill>
          <a:blip r:embed="rId2"/>
          <a:stretch>
            <a:fillRect/>
          </a:stretch>
        </p:blipFill>
        <p:spPr>
          <a:xfrm>
            <a:off x="1898696" y="3860039"/>
            <a:ext cx="597460" cy="591363"/>
          </a:xfrm>
          <a:prstGeom prst="rect">
            <a:avLst/>
          </a:prstGeom>
        </p:spPr>
      </p:pic>
      <p:pic>
        <p:nvPicPr>
          <p:cNvPr id="24" name="Picture 23">
            <a:extLst>
              <a:ext uri="{FF2B5EF4-FFF2-40B4-BE49-F238E27FC236}">
                <a16:creationId xmlns:a16="http://schemas.microsoft.com/office/drawing/2014/main" id="{7CB89562-D226-4389-BC57-F076295948A6}"/>
              </a:ext>
            </a:extLst>
          </p:cNvPr>
          <p:cNvPicPr>
            <a:picLocks noChangeAspect="1"/>
          </p:cNvPicPr>
          <p:nvPr/>
        </p:nvPicPr>
        <p:blipFill>
          <a:blip r:embed="rId2"/>
          <a:stretch>
            <a:fillRect/>
          </a:stretch>
        </p:blipFill>
        <p:spPr>
          <a:xfrm>
            <a:off x="1878466" y="2943935"/>
            <a:ext cx="597460" cy="591363"/>
          </a:xfrm>
          <a:prstGeom prst="rect">
            <a:avLst/>
          </a:prstGeom>
        </p:spPr>
      </p:pic>
      <p:grpSp>
        <p:nvGrpSpPr>
          <p:cNvPr id="3" name="Group 3"/>
          <p:cNvGrpSpPr/>
          <p:nvPr/>
        </p:nvGrpSpPr>
        <p:grpSpPr>
          <a:xfrm rot="21600000">
            <a:off x="0" y="0"/>
            <a:ext cx="1007510" cy="5715000"/>
            <a:chOff x="-474110" y="-2177387"/>
            <a:chExt cx="1481620" cy="8774374"/>
          </a:xfrm>
        </p:grpSpPr>
        <p:sp>
          <p:nvSpPr>
            <p:cNvPr id="2" name="Freeform 2"/>
            <p:cNvSpPr/>
            <p:nvPr/>
          </p:nvSpPr>
          <p:spPr>
            <a:xfrm>
              <a:off x="-474110" y="-2177387"/>
              <a:ext cx="1481620" cy="877437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sp>
        <p:nvSpPr>
          <p:cNvPr id="5" name="TextBox 5"/>
          <p:cNvSpPr txBox="1"/>
          <p:nvPr/>
        </p:nvSpPr>
        <p:spPr>
          <a:xfrm>
            <a:off x="2495549" y="651084"/>
            <a:ext cx="4851802" cy="1085850"/>
          </a:xfrm>
          <a:prstGeom prst="rect">
            <a:avLst/>
          </a:prstGeom>
        </p:spPr>
        <p:txBody>
          <a:bodyPr lIns="0" tIns="18000" rIns="0" bIns="0" rtlCol="0" anchor="t"/>
          <a:lstStyle/>
          <a:p>
            <a:pPr algn="l">
              <a:lnSpc>
                <a:spcPts val="1440"/>
              </a:lnSpc>
            </a:pPr>
            <a:endParaRPr dirty="0"/>
          </a:p>
          <a:p>
            <a:r>
              <a:rPr lang="en-US" sz="2000" dirty="0"/>
              <a:t>What is community/movement lawyering?</a:t>
            </a:r>
          </a:p>
          <a:p>
            <a:endParaRPr lang="en-US" sz="2000" dirty="0"/>
          </a:p>
          <a:p>
            <a:r>
              <a:rPr lang="en-US" sz="2000" dirty="0"/>
              <a:t> Why is it necessary?</a:t>
            </a:r>
          </a:p>
          <a:p>
            <a:endParaRPr lang="en-US" sz="2000" dirty="0"/>
          </a:p>
          <a:p>
            <a:r>
              <a:rPr lang="en-US" sz="2000" dirty="0"/>
              <a:t>What is our role in community and the broader movement?</a:t>
            </a:r>
          </a:p>
          <a:p>
            <a:endParaRPr lang="en-US" sz="2000" dirty="0"/>
          </a:p>
          <a:p>
            <a:r>
              <a:rPr lang="en-US" sz="2000" dirty="0"/>
              <a:t>How do we support grassroots organizing, power shifting and power building?</a:t>
            </a:r>
          </a:p>
          <a:p>
            <a:endParaRPr lang="en-US" sz="2000" dirty="0"/>
          </a:p>
          <a:p>
            <a:r>
              <a:rPr lang="en-US" sz="2000" dirty="0"/>
              <a:t>How do legal strategies fit alongside                               other social change strategies?</a:t>
            </a:r>
          </a:p>
          <a:p>
            <a:pPr algn="l">
              <a:lnSpc>
                <a:spcPts val="1440"/>
              </a:lnSpc>
            </a:pPr>
            <a:endParaRPr lang="en-US" sz="1200" b="0" i="0" spc="75" dirty="0">
              <a:solidFill>
                <a:srgbClr val="242D44">
                  <a:alpha val="100000"/>
                </a:srgbClr>
              </a:solidFill>
              <a:latin typeface="Muli"/>
            </a:endParaRPr>
          </a:p>
          <a:p>
            <a:pPr algn="l">
              <a:lnSpc>
                <a:spcPts val="1440"/>
              </a:lnSpc>
            </a:pPr>
            <a:endParaRPr lang="en-US" sz="1200" b="0" i="0" spc="75" dirty="0">
              <a:solidFill>
                <a:srgbClr val="242D44">
                  <a:alpha val="100000"/>
                </a:srgbClr>
              </a:solidFill>
              <a:latin typeface="Muli"/>
            </a:endParaRPr>
          </a:p>
        </p:txBody>
      </p:sp>
      <p:grpSp>
        <p:nvGrpSpPr>
          <p:cNvPr id="7" name="Group 7"/>
          <p:cNvGrpSpPr/>
          <p:nvPr/>
        </p:nvGrpSpPr>
        <p:grpSpPr>
          <a:xfrm rot="21600000">
            <a:off x="947509" y="0"/>
            <a:ext cx="219532" cy="5715000"/>
            <a:chOff x="947509" y="-1454668"/>
            <a:chExt cx="219532" cy="7214636"/>
          </a:xfrm>
        </p:grpSpPr>
        <p:sp>
          <p:nvSpPr>
            <p:cNvPr id="6" name="Freeform 6"/>
            <p:cNvSpPr/>
            <p:nvPr/>
          </p:nvSpPr>
          <p:spPr>
            <a:xfrm>
              <a:off x="947509" y="-1454668"/>
              <a:ext cx="219532" cy="721463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7F23">
                <a:alpha val="100000"/>
              </a:srgbClr>
            </a:solidFill>
          </p:spPr>
        </p:sp>
      </p:grpSp>
      <p:grpSp>
        <p:nvGrpSpPr>
          <p:cNvPr id="9" name="Group 9"/>
          <p:cNvGrpSpPr/>
          <p:nvPr/>
        </p:nvGrpSpPr>
        <p:grpSpPr>
          <a:xfrm rot="21600000">
            <a:off x="459329" y="1948918"/>
            <a:ext cx="1292855" cy="1207563"/>
            <a:chOff x="516479" y="1948918"/>
            <a:chExt cx="1195891" cy="1207563"/>
          </a:xfrm>
        </p:grpSpPr>
        <p:sp>
          <p:nvSpPr>
            <p:cNvPr id="8" name="Freeform 8"/>
            <p:cNvSpPr/>
            <p:nvPr/>
          </p:nvSpPr>
          <p:spPr>
            <a:xfrm>
              <a:off x="516479" y="1948918"/>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7F23">
                <a:alpha val="100000"/>
              </a:srgbClr>
            </a:solidFill>
          </p:spPr>
        </p:sp>
      </p:grpSp>
      <p:sp>
        <p:nvSpPr>
          <p:cNvPr id="10" name="TextBox 10"/>
          <p:cNvSpPr txBox="1"/>
          <p:nvPr/>
        </p:nvSpPr>
        <p:spPr>
          <a:xfrm rot="21600000">
            <a:off x="495282" y="2092823"/>
            <a:ext cx="1256902" cy="794281"/>
          </a:xfrm>
          <a:prstGeom prst="rect">
            <a:avLst/>
          </a:prstGeom>
        </p:spPr>
        <p:txBody>
          <a:bodyPr lIns="0" tIns="43200" rIns="0" bIns="0" rtlCol="0" anchor="t"/>
          <a:lstStyle/>
          <a:p>
            <a:pPr algn="ctr">
              <a:lnSpc>
                <a:spcPts val="3000"/>
              </a:lnSpc>
            </a:pPr>
            <a:r>
              <a:rPr lang="en-US" b="1" i="0" spc="0" dirty="0">
                <a:solidFill>
                  <a:srgbClr val="FFFFFF">
                    <a:alpha val="100000"/>
                  </a:srgbClr>
                </a:solidFill>
                <a:latin typeface="Muli"/>
              </a:rPr>
              <a:t>Explorative Questions </a:t>
            </a:r>
          </a:p>
        </p:txBody>
      </p:sp>
      <p:pic>
        <p:nvPicPr>
          <p:cNvPr id="16" name="Graphic 15" descr="Head with gears outline">
            <a:extLst>
              <a:ext uri="{FF2B5EF4-FFF2-40B4-BE49-F238E27FC236}">
                <a16:creationId xmlns:a16="http://schemas.microsoft.com/office/drawing/2014/main" id="{7DFE3660-9CB4-44FA-9DE3-DF861E8AA7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4793" y="2985919"/>
            <a:ext cx="540756" cy="507396"/>
          </a:xfrm>
          <a:prstGeom prst="rect">
            <a:avLst/>
          </a:prstGeom>
        </p:spPr>
      </p:pic>
      <p:pic>
        <p:nvPicPr>
          <p:cNvPr id="17" name="Graphic 16" descr="Head with gears with solid fill">
            <a:extLst>
              <a:ext uri="{FF2B5EF4-FFF2-40B4-BE49-F238E27FC236}">
                <a16:creationId xmlns:a16="http://schemas.microsoft.com/office/drawing/2014/main" id="{01826B34-947D-474D-A97D-F13F470BA4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7048" y="3902023"/>
            <a:ext cx="540756" cy="507396"/>
          </a:xfrm>
          <a:prstGeom prst="rect">
            <a:avLst/>
          </a:prstGeom>
        </p:spPr>
      </p:pic>
      <p:pic>
        <p:nvPicPr>
          <p:cNvPr id="30" name="Picture 29">
            <a:extLst>
              <a:ext uri="{FF2B5EF4-FFF2-40B4-BE49-F238E27FC236}">
                <a16:creationId xmlns:a16="http://schemas.microsoft.com/office/drawing/2014/main" id="{EA69B925-14F2-4F82-B454-D23C5A70833A}"/>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1884641" y="692023"/>
            <a:ext cx="597460" cy="591363"/>
          </a:xfrm>
          <a:prstGeom prst="rect">
            <a:avLst/>
          </a:prstGeom>
        </p:spPr>
      </p:pic>
      <p:pic>
        <p:nvPicPr>
          <p:cNvPr id="33" name="Picture 32">
            <a:extLst>
              <a:ext uri="{FF2B5EF4-FFF2-40B4-BE49-F238E27FC236}">
                <a16:creationId xmlns:a16="http://schemas.microsoft.com/office/drawing/2014/main" id="{9B73189F-4AFC-4575-AAB9-AF191A28FDFB}"/>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Layer>
                </a14:imgProps>
              </a:ext>
            </a:extLst>
          </a:blip>
          <a:stretch>
            <a:fillRect/>
          </a:stretch>
        </p:blipFill>
        <p:spPr>
          <a:xfrm>
            <a:off x="1884641" y="2129480"/>
            <a:ext cx="597460" cy="591363"/>
          </a:xfrm>
          <a:prstGeom prst="rect">
            <a:avLst/>
          </a:prstGeom>
        </p:spPr>
      </p:pic>
      <p:pic>
        <p:nvPicPr>
          <p:cNvPr id="34" name="Picture 33">
            <a:extLst>
              <a:ext uri="{FF2B5EF4-FFF2-40B4-BE49-F238E27FC236}">
                <a16:creationId xmlns:a16="http://schemas.microsoft.com/office/drawing/2014/main" id="{1AA4A1A8-EFD4-44D9-8F5A-DD131F64B8BC}"/>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Layer>
                </a14:imgProps>
              </a:ext>
            </a:extLst>
          </a:blip>
          <a:stretch>
            <a:fillRect/>
          </a:stretch>
        </p:blipFill>
        <p:spPr>
          <a:xfrm>
            <a:off x="1911715" y="1443597"/>
            <a:ext cx="597460" cy="591363"/>
          </a:xfrm>
          <a:prstGeom prst="rect">
            <a:avLst/>
          </a:prstGeom>
        </p:spPr>
      </p:pic>
      <p:pic>
        <p:nvPicPr>
          <p:cNvPr id="35" name="Graphic 34" descr="Head with gears with solid fill">
            <a:extLst>
              <a:ext uri="{FF2B5EF4-FFF2-40B4-BE49-F238E27FC236}">
                <a16:creationId xmlns:a16="http://schemas.microsoft.com/office/drawing/2014/main" id="{E2752900-6B5F-4D20-BD24-62CD087A29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7048" y="717802"/>
            <a:ext cx="540756" cy="507396"/>
          </a:xfrm>
          <a:prstGeom prst="rect">
            <a:avLst/>
          </a:prstGeom>
        </p:spPr>
      </p:pic>
      <p:pic>
        <p:nvPicPr>
          <p:cNvPr id="36" name="Graphic 35" descr="Head with gears outline">
            <a:extLst>
              <a:ext uri="{FF2B5EF4-FFF2-40B4-BE49-F238E27FC236}">
                <a16:creationId xmlns:a16="http://schemas.microsoft.com/office/drawing/2014/main" id="{AB4EB8EB-5F03-477D-AA32-0732CF18C6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8419" y="1483236"/>
            <a:ext cx="540756" cy="507396"/>
          </a:xfrm>
          <a:prstGeom prst="rect">
            <a:avLst/>
          </a:prstGeom>
        </p:spPr>
      </p:pic>
      <p:pic>
        <p:nvPicPr>
          <p:cNvPr id="37" name="Graphic 36" descr="Head with gears with solid fill">
            <a:extLst>
              <a:ext uri="{FF2B5EF4-FFF2-40B4-BE49-F238E27FC236}">
                <a16:creationId xmlns:a16="http://schemas.microsoft.com/office/drawing/2014/main" id="{3882C45D-AE56-42D2-A7F1-E84B61AEAF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5019" y="2147986"/>
            <a:ext cx="540756" cy="5073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10F83BE-571B-4191-820F-092084C78DF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59726" y="0"/>
            <a:ext cx="6456928" cy="2098847"/>
          </a:xfrm>
          <a:prstGeom prst="rect">
            <a:avLst/>
          </a:prstGeom>
        </p:spPr>
      </p:pic>
      <p:grpSp>
        <p:nvGrpSpPr>
          <p:cNvPr id="3" name="Group 3"/>
          <p:cNvGrpSpPr/>
          <p:nvPr/>
        </p:nvGrpSpPr>
        <p:grpSpPr>
          <a:xfrm rot="21600000">
            <a:off x="-1" y="0"/>
            <a:ext cx="883685" cy="5711738"/>
            <a:chOff x="-597935" y="-6406132"/>
            <a:chExt cx="1481620" cy="19784563"/>
          </a:xfrm>
        </p:grpSpPr>
        <p:sp>
          <p:nvSpPr>
            <p:cNvPr id="2" name="Freeform 2"/>
            <p:cNvSpPr/>
            <p:nvPr/>
          </p:nvSpPr>
          <p:spPr>
            <a:xfrm>
              <a:off x="-597935" y="-6406132"/>
              <a:ext cx="1481620" cy="19784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5" name="Group 5"/>
          <p:cNvGrpSpPr/>
          <p:nvPr/>
        </p:nvGrpSpPr>
        <p:grpSpPr>
          <a:xfrm rot="21600000">
            <a:off x="883043" y="-1"/>
            <a:ext cx="276682" cy="5715001"/>
            <a:chOff x="890359" y="-48141"/>
            <a:chExt cx="276682" cy="6220856"/>
          </a:xfrm>
        </p:grpSpPr>
        <p:sp>
          <p:nvSpPr>
            <p:cNvPr id="4" name="Freeform 4"/>
            <p:cNvSpPr/>
            <p:nvPr/>
          </p:nvSpPr>
          <p:spPr>
            <a:xfrm>
              <a:off x="890359" y="-48141"/>
              <a:ext cx="276682" cy="622085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5E23">
                <a:alpha val="100000"/>
              </a:srgbClr>
            </a:solidFill>
          </p:spPr>
        </p:sp>
      </p:grpSp>
      <p:grpSp>
        <p:nvGrpSpPr>
          <p:cNvPr id="7" name="Group 7"/>
          <p:cNvGrpSpPr/>
          <p:nvPr/>
        </p:nvGrpSpPr>
        <p:grpSpPr>
          <a:xfrm rot="21600000">
            <a:off x="411704" y="1825093"/>
            <a:ext cx="1195891" cy="1207563"/>
            <a:chOff x="411704" y="1825093"/>
            <a:chExt cx="1195891" cy="1207563"/>
          </a:xfrm>
        </p:grpSpPr>
        <p:sp>
          <p:nvSpPr>
            <p:cNvPr id="6" name="Freeform 6"/>
            <p:cNvSpPr/>
            <p:nvPr/>
          </p:nvSpPr>
          <p:spPr>
            <a:xfrm>
              <a:off x="411704" y="1825093"/>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5E23">
                <a:alpha val="100000"/>
              </a:srgbClr>
            </a:solidFill>
          </p:spPr>
        </p:sp>
      </p:grpSp>
      <p:sp>
        <p:nvSpPr>
          <p:cNvPr id="10" name="TextBox 10"/>
          <p:cNvSpPr txBox="1"/>
          <p:nvPr/>
        </p:nvSpPr>
        <p:spPr>
          <a:xfrm rot="21600000">
            <a:off x="1893150" y="2215904"/>
            <a:ext cx="5015650" cy="641596"/>
          </a:xfrm>
          <a:prstGeom prst="rect">
            <a:avLst/>
          </a:prstGeom>
        </p:spPr>
        <p:txBody>
          <a:bodyPr lIns="0" tIns="32400" rIns="0" bIns="0" rtlCol="0" anchor="t"/>
          <a:lstStyle/>
          <a:p>
            <a:pPr algn="l">
              <a:lnSpc>
                <a:spcPts val="2250"/>
              </a:lnSpc>
            </a:pPr>
            <a:r>
              <a:rPr lang="en-US" sz="2250" b="1" spc="75" dirty="0">
                <a:solidFill>
                  <a:srgbClr val="1E2536">
                    <a:alpha val="100000"/>
                  </a:srgbClr>
                </a:solidFill>
                <a:latin typeface="Poppins"/>
              </a:rPr>
              <a:t>Why Community/Movement Lawyering?</a:t>
            </a:r>
          </a:p>
        </p:txBody>
      </p:sp>
      <p:sp>
        <p:nvSpPr>
          <p:cNvPr id="24" name="TextBox 24"/>
          <p:cNvSpPr txBox="1"/>
          <p:nvPr/>
        </p:nvSpPr>
        <p:spPr>
          <a:xfrm rot="21600000">
            <a:off x="384583" y="2286000"/>
            <a:ext cx="1123983" cy="381000"/>
          </a:xfrm>
          <a:prstGeom prst="rect">
            <a:avLst/>
          </a:prstGeom>
        </p:spPr>
        <p:txBody>
          <a:bodyPr lIns="0" tIns="43200" rIns="0" bIns="0" rtlCol="0" anchor="t"/>
          <a:lstStyle/>
          <a:p>
            <a:pPr algn="ctr">
              <a:lnSpc>
                <a:spcPts val="3000"/>
              </a:lnSpc>
            </a:pPr>
            <a:r>
              <a:rPr lang="en-US" sz="3000" b="1" i="0" spc="0" dirty="0">
                <a:solidFill>
                  <a:srgbClr val="FFFFFF">
                    <a:alpha val="100000"/>
                  </a:srgbClr>
                </a:solidFill>
                <a:latin typeface="Muli"/>
              </a:rPr>
              <a:t>Why?</a:t>
            </a:r>
          </a:p>
        </p:txBody>
      </p:sp>
      <p:sp>
        <p:nvSpPr>
          <p:cNvPr id="21" name="Content Placeholder 2">
            <a:extLst>
              <a:ext uri="{FF2B5EF4-FFF2-40B4-BE49-F238E27FC236}">
                <a16:creationId xmlns:a16="http://schemas.microsoft.com/office/drawing/2014/main" id="{13E7B94A-6031-4C9F-9B51-722D16EC62DF}"/>
              </a:ext>
            </a:extLst>
          </p:cNvPr>
          <p:cNvSpPr txBox="1">
            <a:spLocks/>
          </p:cNvSpPr>
          <p:nvPr/>
        </p:nvSpPr>
        <p:spPr>
          <a:xfrm>
            <a:off x="1766727" y="2559696"/>
            <a:ext cx="5532841" cy="2410889"/>
          </a:xfrm>
          <a:prstGeom prst="rect">
            <a:avLst/>
          </a:prstGeom>
        </p:spPr>
        <p:txBody>
          <a:bodyPr>
            <a:normAutofit fontScale="55000" lnSpcReduction="20000"/>
          </a:bodyPr>
          <a:lstStyle>
            <a:lvl1pPr marL="190812" indent="-190812" algn="l" defTabSz="763250" rtl="0" eaLnBrk="1" latinLnBrk="0" hangingPunct="1">
              <a:lnSpc>
                <a:spcPct val="90000"/>
              </a:lnSpc>
              <a:spcBef>
                <a:spcPts val="835"/>
              </a:spcBef>
              <a:buFont typeface="Arial" panose="020B0604020202020204" pitchFamily="34" charset="0"/>
              <a:buChar char="•"/>
              <a:defRPr sz="2337" kern="1200">
                <a:solidFill>
                  <a:schemeClr val="tx1"/>
                </a:solidFill>
                <a:latin typeface="+mn-lt"/>
                <a:ea typeface="+mn-ea"/>
                <a:cs typeface="+mn-cs"/>
              </a:defRPr>
            </a:lvl1pPr>
            <a:lvl2pPr marL="572437" indent="-190812" algn="l" defTabSz="763250" rtl="0" eaLnBrk="1" latinLnBrk="0" hangingPunct="1">
              <a:lnSpc>
                <a:spcPct val="90000"/>
              </a:lnSpc>
              <a:spcBef>
                <a:spcPts val="417"/>
              </a:spcBef>
              <a:buFont typeface="Arial" panose="020B0604020202020204" pitchFamily="34" charset="0"/>
              <a:buChar char="•"/>
              <a:defRPr sz="2003" kern="1200">
                <a:solidFill>
                  <a:schemeClr val="tx1"/>
                </a:solidFill>
                <a:latin typeface="+mn-lt"/>
                <a:ea typeface="+mn-ea"/>
                <a:cs typeface="+mn-cs"/>
              </a:defRPr>
            </a:lvl2pPr>
            <a:lvl3pPr marL="954062" indent="-190812" algn="l" defTabSz="763250" rtl="0" eaLnBrk="1" latinLnBrk="0" hangingPunct="1">
              <a:lnSpc>
                <a:spcPct val="90000"/>
              </a:lnSpc>
              <a:spcBef>
                <a:spcPts val="417"/>
              </a:spcBef>
              <a:buFont typeface="Arial" panose="020B0604020202020204" pitchFamily="34" charset="0"/>
              <a:buChar char="•"/>
              <a:defRPr sz="1669" kern="1200">
                <a:solidFill>
                  <a:schemeClr val="tx1"/>
                </a:solidFill>
                <a:latin typeface="+mn-lt"/>
                <a:ea typeface="+mn-ea"/>
                <a:cs typeface="+mn-cs"/>
              </a:defRPr>
            </a:lvl3pPr>
            <a:lvl4pPr marL="133568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4pPr>
            <a:lvl5pPr marL="1717312"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5pPr>
            <a:lvl6pPr marL="209893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6pPr>
            <a:lvl7pPr marL="248056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7pPr>
            <a:lvl8pPr marL="2862186"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8pPr>
            <a:lvl9pPr marL="324381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lnSpc>
                <a:spcPct val="120000"/>
              </a:lnSpc>
              <a:spcBef>
                <a:spcPts val="0"/>
              </a:spcBef>
              <a:buFont typeface="Arial" panose="020B0604020202020204" pitchFamily="34" charset="0"/>
              <a:buNone/>
            </a:pPr>
            <a:r>
              <a:rPr lang="en-US" dirty="0">
                <a:latin typeface="Muli" panose="020B0604020202020204" charset="0"/>
              </a:rPr>
              <a:t>We’ve got to understand people, first, and then analyze their problems. If we really pay attention to those we want to help; if we listen to them; if we let them tell us about themselves—how they live, what they want out of life— we’ll be on much more solid ground when we start planning “our action,” “our programs,” than if we march ahead, to our own music, and treat them as if they’re only meant to pay attention to us, anyway. </a:t>
            </a:r>
            <a:endParaRPr lang="en-US" dirty="0"/>
          </a:p>
          <a:p>
            <a:pPr marL="0" indent="0">
              <a:buFont typeface="Arial" panose="020B0604020202020204" pitchFamily="34" charset="0"/>
              <a:buNone/>
            </a:pPr>
            <a:r>
              <a:rPr lang="en-US" dirty="0"/>
              <a:t>	— Martin Luther King Jr.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22E256CD-D375-495C-B0FF-B6343BB4D1AA}"/>
              </a:ext>
            </a:extLst>
          </p:cNvPr>
          <p:cNvGrpSpPr/>
          <p:nvPr/>
        </p:nvGrpSpPr>
        <p:grpSpPr>
          <a:xfrm rot="21600000">
            <a:off x="-16925" y="0"/>
            <a:ext cx="1014910" cy="5715000"/>
            <a:chOff x="-483635" y="22888"/>
            <a:chExt cx="1481620" cy="7688524"/>
          </a:xfrm>
        </p:grpSpPr>
        <p:sp>
          <p:nvSpPr>
            <p:cNvPr id="3" name="Freeform 4">
              <a:extLst>
                <a:ext uri="{FF2B5EF4-FFF2-40B4-BE49-F238E27FC236}">
                  <a16:creationId xmlns:a16="http://schemas.microsoft.com/office/drawing/2014/main" id="{7C7C674C-1045-4569-B7E0-D34523C58340}"/>
                </a:ext>
              </a:extLst>
            </p:cNvPr>
            <p:cNvSpPr/>
            <p:nvPr/>
          </p:nvSpPr>
          <p:spPr>
            <a:xfrm>
              <a:off x="-483635" y="22888"/>
              <a:ext cx="1481620"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4" name="Group 7">
            <a:extLst>
              <a:ext uri="{FF2B5EF4-FFF2-40B4-BE49-F238E27FC236}">
                <a16:creationId xmlns:a16="http://schemas.microsoft.com/office/drawing/2014/main" id="{1C353B96-6EEF-4E10-8E1A-7BA8F77E8357}"/>
              </a:ext>
            </a:extLst>
          </p:cNvPr>
          <p:cNvGrpSpPr/>
          <p:nvPr/>
        </p:nvGrpSpPr>
        <p:grpSpPr>
          <a:xfrm rot="21600000">
            <a:off x="997985" y="0"/>
            <a:ext cx="219532" cy="5715000"/>
            <a:chOff x="964739" y="3156482"/>
            <a:chExt cx="219532" cy="2596618"/>
          </a:xfrm>
        </p:grpSpPr>
        <p:sp>
          <p:nvSpPr>
            <p:cNvPr id="5" name="Freeform 6">
              <a:extLst>
                <a:ext uri="{FF2B5EF4-FFF2-40B4-BE49-F238E27FC236}">
                  <a16:creationId xmlns:a16="http://schemas.microsoft.com/office/drawing/2014/main" id="{44180DB9-963C-4C93-B09B-017D175FC083}"/>
                </a:ext>
              </a:extLst>
            </p:cNvPr>
            <p:cNvSpPr/>
            <p:nvPr/>
          </p:nvSpPr>
          <p:spPr>
            <a:xfrm>
              <a:off x="964739" y="3156482"/>
              <a:ext cx="219532" cy="259661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4B634">
                <a:alpha val="100000"/>
              </a:srgbClr>
            </a:solidFill>
          </p:spPr>
        </p:sp>
      </p:grpSp>
      <p:grpSp>
        <p:nvGrpSpPr>
          <p:cNvPr id="6" name="Group 9">
            <a:extLst>
              <a:ext uri="{FF2B5EF4-FFF2-40B4-BE49-F238E27FC236}">
                <a16:creationId xmlns:a16="http://schemas.microsoft.com/office/drawing/2014/main" id="{4C5E6E88-CE45-41D4-BA2D-A2608C0F9FF9}"/>
              </a:ext>
            </a:extLst>
          </p:cNvPr>
          <p:cNvGrpSpPr/>
          <p:nvPr/>
        </p:nvGrpSpPr>
        <p:grpSpPr>
          <a:xfrm rot="21600000">
            <a:off x="490530" y="2531304"/>
            <a:ext cx="1195891" cy="1207563"/>
            <a:chOff x="516479" y="3625318"/>
            <a:chExt cx="1195891" cy="1207563"/>
          </a:xfrm>
        </p:grpSpPr>
        <p:sp>
          <p:nvSpPr>
            <p:cNvPr id="7" name="Freeform 8">
              <a:extLst>
                <a:ext uri="{FF2B5EF4-FFF2-40B4-BE49-F238E27FC236}">
                  <a16:creationId xmlns:a16="http://schemas.microsoft.com/office/drawing/2014/main" id="{2FEDF1A8-9391-4927-B154-D122445A4FCC}"/>
                </a:ext>
              </a:extLst>
            </p:cNvPr>
            <p:cNvSpPr/>
            <p:nvPr/>
          </p:nvSpPr>
          <p:spPr>
            <a:xfrm>
              <a:off x="516479" y="3625318"/>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4B634">
                <a:alpha val="100000"/>
              </a:srgbClr>
            </a:solidFill>
          </p:spPr>
        </p:sp>
      </p:grpSp>
      <p:sp>
        <p:nvSpPr>
          <p:cNvPr id="8" name="TextBox 24">
            <a:extLst>
              <a:ext uri="{FF2B5EF4-FFF2-40B4-BE49-F238E27FC236}">
                <a16:creationId xmlns:a16="http://schemas.microsoft.com/office/drawing/2014/main" id="{2107FFCF-7E45-4E82-ADF4-1018F241CDC3}"/>
              </a:ext>
            </a:extLst>
          </p:cNvPr>
          <p:cNvSpPr txBox="1"/>
          <p:nvPr/>
        </p:nvSpPr>
        <p:spPr>
          <a:xfrm>
            <a:off x="526483" y="2646136"/>
            <a:ext cx="1123983" cy="769187"/>
          </a:xfrm>
          <a:prstGeom prst="rect">
            <a:avLst/>
          </a:prstGeom>
        </p:spPr>
        <p:txBody>
          <a:bodyPr lIns="0" tIns="43200" rIns="0" bIns="0" rtlCol="0" anchor="t"/>
          <a:lstStyle/>
          <a:p>
            <a:pPr algn="ctr">
              <a:lnSpc>
                <a:spcPts val="3000"/>
              </a:lnSpc>
            </a:pPr>
            <a:r>
              <a:rPr lang="en-US" sz="1600" b="1" i="0" spc="0" dirty="0">
                <a:solidFill>
                  <a:srgbClr val="FFFFFF">
                    <a:alpha val="100000"/>
                  </a:srgbClr>
                </a:solidFill>
                <a:latin typeface="Muli"/>
              </a:rPr>
              <a:t>Community Lawyering</a:t>
            </a:r>
          </a:p>
        </p:txBody>
      </p:sp>
      <p:pic>
        <p:nvPicPr>
          <p:cNvPr id="10" name="Picture 9">
            <a:extLst>
              <a:ext uri="{FF2B5EF4-FFF2-40B4-BE49-F238E27FC236}">
                <a16:creationId xmlns:a16="http://schemas.microsoft.com/office/drawing/2014/main" id="{1482F43B-605A-4919-82FC-C43EEFF8D898}"/>
              </a:ext>
            </a:extLst>
          </p:cNvPr>
          <p:cNvPicPr>
            <a:picLocks noChangeAspect="1"/>
          </p:cNvPicPr>
          <p:nvPr/>
        </p:nvPicPr>
        <p:blipFill>
          <a:blip r:embed="rId2"/>
          <a:stretch>
            <a:fillRect/>
          </a:stretch>
        </p:blipFill>
        <p:spPr>
          <a:xfrm>
            <a:off x="4564185" y="0"/>
            <a:ext cx="3438769" cy="5715000"/>
          </a:xfrm>
          <a:prstGeom prst="rect">
            <a:avLst/>
          </a:prstGeom>
        </p:spPr>
      </p:pic>
      <p:sp>
        <p:nvSpPr>
          <p:cNvPr id="11" name="Content Placeholder 2">
            <a:extLst>
              <a:ext uri="{FF2B5EF4-FFF2-40B4-BE49-F238E27FC236}">
                <a16:creationId xmlns:a16="http://schemas.microsoft.com/office/drawing/2014/main" id="{86AEDECB-9AB3-4DD9-A98D-0A725672EE0C}"/>
              </a:ext>
            </a:extLst>
          </p:cNvPr>
          <p:cNvSpPr txBox="1">
            <a:spLocks/>
          </p:cNvSpPr>
          <p:nvPr/>
        </p:nvSpPr>
        <p:spPr>
          <a:xfrm>
            <a:off x="1639156" y="210317"/>
            <a:ext cx="2972295" cy="4495800"/>
          </a:xfrm>
          <a:prstGeom prst="rect">
            <a:avLst/>
          </a:prstGeom>
        </p:spPr>
        <p:txBody>
          <a:bodyPr/>
          <a:lstStyle>
            <a:lvl1pPr marL="190812" indent="-190812" algn="l" defTabSz="763250" rtl="0" eaLnBrk="1" latinLnBrk="0" hangingPunct="1">
              <a:lnSpc>
                <a:spcPct val="90000"/>
              </a:lnSpc>
              <a:spcBef>
                <a:spcPts val="835"/>
              </a:spcBef>
              <a:buFont typeface="Arial" panose="020B0604020202020204" pitchFamily="34" charset="0"/>
              <a:buChar char="•"/>
              <a:defRPr sz="2337" kern="1200">
                <a:solidFill>
                  <a:schemeClr val="tx1"/>
                </a:solidFill>
                <a:latin typeface="+mn-lt"/>
                <a:ea typeface="+mn-ea"/>
                <a:cs typeface="+mn-cs"/>
              </a:defRPr>
            </a:lvl1pPr>
            <a:lvl2pPr marL="572437" indent="-190812" algn="l" defTabSz="763250" rtl="0" eaLnBrk="1" latinLnBrk="0" hangingPunct="1">
              <a:lnSpc>
                <a:spcPct val="90000"/>
              </a:lnSpc>
              <a:spcBef>
                <a:spcPts val="417"/>
              </a:spcBef>
              <a:buFont typeface="Arial" panose="020B0604020202020204" pitchFamily="34" charset="0"/>
              <a:buChar char="•"/>
              <a:defRPr sz="2003" kern="1200">
                <a:solidFill>
                  <a:schemeClr val="tx1"/>
                </a:solidFill>
                <a:latin typeface="+mn-lt"/>
                <a:ea typeface="+mn-ea"/>
                <a:cs typeface="+mn-cs"/>
              </a:defRPr>
            </a:lvl2pPr>
            <a:lvl3pPr marL="954062" indent="-190812" algn="l" defTabSz="763250" rtl="0" eaLnBrk="1" latinLnBrk="0" hangingPunct="1">
              <a:lnSpc>
                <a:spcPct val="90000"/>
              </a:lnSpc>
              <a:spcBef>
                <a:spcPts val="417"/>
              </a:spcBef>
              <a:buFont typeface="Arial" panose="020B0604020202020204" pitchFamily="34" charset="0"/>
              <a:buChar char="•"/>
              <a:defRPr sz="1669" kern="1200">
                <a:solidFill>
                  <a:schemeClr val="tx1"/>
                </a:solidFill>
                <a:latin typeface="+mn-lt"/>
                <a:ea typeface="+mn-ea"/>
                <a:cs typeface="+mn-cs"/>
              </a:defRPr>
            </a:lvl3pPr>
            <a:lvl4pPr marL="133568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4pPr>
            <a:lvl5pPr marL="1717312"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5pPr>
            <a:lvl6pPr marL="209893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6pPr>
            <a:lvl7pPr marL="248056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7pPr>
            <a:lvl8pPr marL="2862186"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8pPr>
            <a:lvl9pPr marL="324381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9pPr>
          </a:lstStyle>
          <a:p>
            <a:pPr marL="0" indent="0">
              <a:buFont typeface="Arial" panose="020B0604020202020204" pitchFamily="34" charset="0"/>
              <a:buNone/>
            </a:pPr>
            <a:r>
              <a:rPr lang="en-US" b="1" dirty="0"/>
              <a:t>Community lawyering</a:t>
            </a:r>
            <a:r>
              <a:rPr lang="en-US" dirty="0"/>
              <a:t> is a "process through which advocates contribute their legal knowledge and skills to support initiatives that are identified by the </a:t>
            </a:r>
            <a:r>
              <a:rPr lang="en-US" b="1" dirty="0"/>
              <a:t>community</a:t>
            </a:r>
            <a:r>
              <a:rPr lang="en-US" dirty="0"/>
              <a:t> and enhance the </a:t>
            </a:r>
            <a:r>
              <a:rPr lang="en-US" b="1" dirty="0"/>
              <a:t>community's</a:t>
            </a:r>
            <a:r>
              <a:rPr lang="en-US" dirty="0"/>
              <a:t> power.”</a:t>
            </a:r>
          </a:p>
          <a:p>
            <a:pPr marL="0" indent="0">
              <a:buFont typeface="Arial" panose="020B0604020202020204" pitchFamily="34" charset="0"/>
              <a:buNone/>
            </a:pPr>
            <a:r>
              <a:rPr lang="en-US" dirty="0"/>
              <a:t>	- The Striver Center on Poverty Law</a:t>
            </a:r>
          </a:p>
          <a:p>
            <a:pPr marL="0" indent="0">
              <a:buFont typeface="Arial" panose="020B0604020202020204" pitchFamily="34" charset="0"/>
              <a:buNone/>
            </a:pPr>
            <a:endParaRPr lang="en-US" dirty="0"/>
          </a:p>
          <a:p>
            <a:pPr marL="0" indent="0">
              <a:buNone/>
            </a:pPr>
            <a:endParaRPr lang="en-US" dirty="0"/>
          </a:p>
        </p:txBody>
      </p:sp>
    </p:spTree>
    <p:extLst>
      <p:ext uri="{BB962C8B-B14F-4D97-AF65-F5344CB8AC3E}">
        <p14:creationId xmlns:p14="http://schemas.microsoft.com/office/powerpoint/2010/main" val="282768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81FBE376-A83D-4A97-802F-BE3FC0C5AFC3}"/>
              </a:ext>
            </a:extLst>
          </p:cNvPr>
          <p:cNvGrpSpPr/>
          <p:nvPr/>
        </p:nvGrpSpPr>
        <p:grpSpPr>
          <a:xfrm rot="21600000">
            <a:off x="-16925" y="0"/>
            <a:ext cx="1014910" cy="5715000"/>
            <a:chOff x="-483635" y="22888"/>
            <a:chExt cx="1481620" cy="7688524"/>
          </a:xfrm>
        </p:grpSpPr>
        <p:sp>
          <p:nvSpPr>
            <p:cNvPr id="3" name="Freeform 4">
              <a:extLst>
                <a:ext uri="{FF2B5EF4-FFF2-40B4-BE49-F238E27FC236}">
                  <a16:creationId xmlns:a16="http://schemas.microsoft.com/office/drawing/2014/main" id="{20800AAF-1BDA-4945-9B96-41673F1E5552}"/>
                </a:ext>
              </a:extLst>
            </p:cNvPr>
            <p:cNvSpPr/>
            <p:nvPr/>
          </p:nvSpPr>
          <p:spPr>
            <a:xfrm>
              <a:off x="-483635" y="22888"/>
              <a:ext cx="1481620"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4" name="Group 7">
            <a:extLst>
              <a:ext uri="{FF2B5EF4-FFF2-40B4-BE49-F238E27FC236}">
                <a16:creationId xmlns:a16="http://schemas.microsoft.com/office/drawing/2014/main" id="{D221467F-D992-4613-AF9A-950558221AF3}"/>
              </a:ext>
            </a:extLst>
          </p:cNvPr>
          <p:cNvGrpSpPr/>
          <p:nvPr/>
        </p:nvGrpSpPr>
        <p:grpSpPr>
          <a:xfrm rot="21600000">
            <a:off x="997985" y="0"/>
            <a:ext cx="219532" cy="5715000"/>
            <a:chOff x="964739" y="3156482"/>
            <a:chExt cx="219532" cy="2596618"/>
          </a:xfrm>
        </p:grpSpPr>
        <p:sp>
          <p:nvSpPr>
            <p:cNvPr id="5" name="Freeform 6">
              <a:extLst>
                <a:ext uri="{FF2B5EF4-FFF2-40B4-BE49-F238E27FC236}">
                  <a16:creationId xmlns:a16="http://schemas.microsoft.com/office/drawing/2014/main" id="{39B10028-6756-4EFA-8BBC-C9B25DB180B2}"/>
                </a:ext>
              </a:extLst>
            </p:cNvPr>
            <p:cNvSpPr/>
            <p:nvPr/>
          </p:nvSpPr>
          <p:spPr>
            <a:xfrm>
              <a:off x="964739" y="3156482"/>
              <a:ext cx="219532" cy="259661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4B634">
                <a:alpha val="100000"/>
              </a:srgbClr>
            </a:solidFill>
          </p:spPr>
        </p:sp>
      </p:grpSp>
      <p:grpSp>
        <p:nvGrpSpPr>
          <p:cNvPr id="6" name="Group 9">
            <a:extLst>
              <a:ext uri="{FF2B5EF4-FFF2-40B4-BE49-F238E27FC236}">
                <a16:creationId xmlns:a16="http://schemas.microsoft.com/office/drawing/2014/main" id="{27441835-CA67-41A7-8BE0-DCCF0B099ABE}"/>
              </a:ext>
            </a:extLst>
          </p:cNvPr>
          <p:cNvGrpSpPr/>
          <p:nvPr/>
        </p:nvGrpSpPr>
        <p:grpSpPr>
          <a:xfrm rot="21600000">
            <a:off x="490530" y="2531304"/>
            <a:ext cx="1195891" cy="1207563"/>
            <a:chOff x="516479" y="3625318"/>
            <a:chExt cx="1195891" cy="1207563"/>
          </a:xfrm>
        </p:grpSpPr>
        <p:sp>
          <p:nvSpPr>
            <p:cNvPr id="7" name="Freeform 8">
              <a:extLst>
                <a:ext uri="{FF2B5EF4-FFF2-40B4-BE49-F238E27FC236}">
                  <a16:creationId xmlns:a16="http://schemas.microsoft.com/office/drawing/2014/main" id="{EE6C0C21-416C-47A8-94E3-775A6B84D49D}"/>
                </a:ext>
              </a:extLst>
            </p:cNvPr>
            <p:cNvSpPr/>
            <p:nvPr/>
          </p:nvSpPr>
          <p:spPr>
            <a:xfrm>
              <a:off x="516479" y="3625318"/>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4B634">
                <a:alpha val="100000"/>
              </a:srgbClr>
            </a:solidFill>
          </p:spPr>
        </p:sp>
      </p:grpSp>
      <p:sp>
        <p:nvSpPr>
          <p:cNvPr id="8" name="TextBox 24">
            <a:extLst>
              <a:ext uri="{FF2B5EF4-FFF2-40B4-BE49-F238E27FC236}">
                <a16:creationId xmlns:a16="http://schemas.microsoft.com/office/drawing/2014/main" id="{A4D725BF-B31C-4D38-88ED-782EDAAEEB71}"/>
              </a:ext>
            </a:extLst>
          </p:cNvPr>
          <p:cNvSpPr txBox="1"/>
          <p:nvPr/>
        </p:nvSpPr>
        <p:spPr>
          <a:xfrm>
            <a:off x="526483" y="2646136"/>
            <a:ext cx="1123983" cy="769187"/>
          </a:xfrm>
          <a:prstGeom prst="rect">
            <a:avLst/>
          </a:prstGeom>
        </p:spPr>
        <p:txBody>
          <a:bodyPr lIns="0" tIns="43200" rIns="0" bIns="0" rtlCol="0" anchor="t"/>
          <a:lstStyle/>
          <a:p>
            <a:pPr algn="ctr">
              <a:lnSpc>
                <a:spcPts val="3000"/>
              </a:lnSpc>
            </a:pPr>
            <a:r>
              <a:rPr lang="en-US" sz="1600" b="1" i="0" spc="0" dirty="0">
                <a:solidFill>
                  <a:srgbClr val="FFFFFF">
                    <a:alpha val="100000"/>
                  </a:srgbClr>
                </a:solidFill>
                <a:latin typeface="Muli"/>
              </a:rPr>
              <a:t>Movement Lawyering</a:t>
            </a:r>
          </a:p>
        </p:txBody>
      </p:sp>
      <p:sp>
        <p:nvSpPr>
          <p:cNvPr id="10" name="TextBox 9">
            <a:extLst>
              <a:ext uri="{FF2B5EF4-FFF2-40B4-BE49-F238E27FC236}">
                <a16:creationId xmlns:a16="http://schemas.microsoft.com/office/drawing/2014/main" id="{E787D650-1428-4799-97B6-0165E8DF8539}"/>
              </a:ext>
            </a:extLst>
          </p:cNvPr>
          <p:cNvSpPr txBox="1"/>
          <p:nvPr/>
        </p:nvSpPr>
        <p:spPr>
          <a:xfrm>
            <a:off x="1893276" y="1168349"/>
            <a:ext cx="4937369" cy="3416320"/>
          </a:xfrm>
          <a:prstGeom prst="rect">
            <a:avLst/>
          </a:prstGeom>
          <a:noFill/>
        </p:spPr>
        <p:txBody>
          <a:bodyPr wrap="square">
            <a:spAutoFit/>
          </a:bodyPr>
          <a:lstStyle/>
          <a:p>
            <a:r>
              <a:rPr lang="en-US" b="1" dirty="0">
                <a:solidFill>
                  <a:srgbClr val="222222"/>
                </a:solidFill>
                <a:cs typeface="Times New Roman" panose="02020603050405020304" pitchFamily="18" charset="0"/>
              </a:rPr>
              <a:t>Movement Lawyering </a:t>
            </a:r>
            <a:r>
              <a:rPr lang="en-US" dirty="0">
                <a:solidFill>
                  <a:srgbClr val="222222"/>
                </a:solidFill>
                <a:cs typeface="Times New Roman" panose="02020603050405020304" pitchFamily="18" charset="0"/>
              </a:rPr>
              <a:t>is lawyering that supports and advances social </a:t>
            </a:r>
            <a:r>
              <a:rPr lang="en-US" b="1" dirty="0">
                <a:solidFill>
                  <a:srgbClr val="222222"/>
                </a:solidFill>
                <a:cs typeface="Times New Roman" panose="02020603050405020304" pitchFamily="18" charset="0"/>
              </a:rPr>
              <a:t>movements</a:t>
            </a:r>
            <a:r>
              <a:rPr lang="en-US" dirty="0">
                <a:solidFill>
                  <a:srgbClr val="222222"/>
                </a:solidFill>
                <a:cs typeface="Times New Roman" panose="02020603050405020304" pitchFamily="18" charset="0"/>
              </a:rPr>
              <a:t>, building and exercise of collective power and is led by the most directly impacted, to achieve systemic institutional and cultural change.</a:t>
            </a:r>
          </a:p>
          <a:p>
            <a:pPr marL="0" indent="0">
              <a:buNone/>
            </a:pPr>
            <a:endParaRPr lang="en-US" dirty="0">
              <a:cs typeface="Times New Roman" panose="02020603050405020304" pitchFamily="18" charset="0"/>
            </a:endParaRPr>
          </a:p>
          <a:p>
            <a:r>
              <a:rPr lang="en-US" dirty="0">
                <a:cs typeface="Times New Roman" panose="02020603050405020304" pitchFamily="18" charset="0"/>
              </a:rPr>
              <a:t>Movement Lawyering efforts seek to achieve social change through Grassroots activism, organizing and coalition building around social, racial, gender and economic justice as a part of support, empowerment and magnification of community efforts</a:t>
            </a:r>
          </a:p>
        </p:txBody>
      </p:sp>
    </p:spTree>
    <p:extLst>
      <p:ext uri="{BB962C8B-B14F-4D97-AF65-F5344CB8AC3E}">
        <p14:creationId xmlns:p14="http://schemas.microsoft.com/office/powerpoint/2010/main" val="1396704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64919C-D6B9-49F2-B57D-ED547FD4DF9C}"/>
              </a:ext>
            </a:extLst>
          </p:cNvPr>
          <p:cNvGrpSpPr/>
          <p:nvPr/>
        </p:nvGrpSpPr>
        <p:grpSpPr>
          <a:xfrm rot="21600000">
            <a:off x="0" y="0"/>
            <a:ext cx="1007510" cy="5715000"/>
            <a:chOff x="-474110" y="-2177387"/>
            <a:chExt cx="1481620" cy="8774374"/>
          </a:xfrm>
        </p:grpSpPr>
        <p:sp>
          <p:nvSpPr>
            <p:cNvPr id="5" name="Freeform 2">
              <a:extLst>
                <a:ext uri="{FF2B5EF4-FFF2-40B4-BE49-F238E27FC236}">
                  <a16:creationId xmlns:a16="http://schemas.microsoft.com/office/drawing/2014/main" id="{C75E05F0-6783-46B6-893E-DCFDD37FD04D}"/>
                </a:ext>
              </a:extLst>
            </p:cNvPr>
            <p:cNvSpPr/>
            <p:nvPr/>
          </p:nvSpPr>
          <p:spPr>
            <a:xfrm>
              <a:off x="-474110" y="-2177387"/>
              <a:ext cx="1481620" cy="877437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6" name="Group 7">
            <a:extLst>
              <a:ext uri="{FF2B5EF4-FFF2-40B4-BE49-F238E27FC236}">
                <a16:creationId xmlns:a16="http://schemas.microsoft.com/office/drawing/2014/main" id="{F1730A61-A31B-4A4D-A6CA-ABB01A815179}"/>
              </a:ext>
            </a:extLst>
          </p:cNvPr>
          <p:cNvGrpSpPr/>
          <p:nvPr/>
        </p:nvGrpSpPr>
        <p:grpSpPr>
          <a:xfrm rot="21600000">
            <a:off x="947509" y="0"/>
            <a:ext cx="219532" cy="5715000"/>
            <a:chOff x="947509" y="-1454668"/>
            <a:chExt cx="219532" cy="7214636"/>
          </a:xfrm>
        </p:grpSpPr>
        <p:sp>
          <p:nvSpPr>
            <p:cNvPr id="7" name="Freeform 6">
              <a:extLst>
                <a:ext uri="{FF2B5EF4-FFF2-40B4-BE49-F238E27FC236}">
                  <a16:creationId xmlns:a16="http://schemas.microsoft.com/office/drawing/2014/main" id="{788BF71C-3F65-43A1-AF8A-B6987C4D509B}"/>
                </a:ext>
              </a:extLst>
            </p:cNvPr>
            <p:cNvSpPr/>
            <p:nvPr/>
          </p:nvSpPr>
          <p:spPr>
            <a:xfrm>
              <a:off x="947509" y="-1454668"/>
              <a:ext cx="219532" cy="7214636"/>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7F23">
                <a:alpha val="100000"/>
              </a:srgbClr>
            </a:solidFill>
          </p:spPr>
        </p:sp>
      </p:grpSp>
      <p:grpSp>
        <p:nvGrpSpPr>
          <p:cNvPr id="8" name="Group 9">
            <a:extLst>
              <a:ext uri="{FF2B5EF4-FFF2-40B4-BE49-F238E27FC236}">
                <a16:creationId xmlns:a16="http://schemas.microsoft.com/office/drawing/2014/main" id="{6919FB05-DD2C-448C-A559-ED2FF4263E4F}"/>
              </a:ext>
            </a:extLst>
          </p:cNvPr>
          <p:cNvGrpSpPr/>
          <p:nvPr/>
        </p:nvGrpSpPr>
        <p:grpSpPr>
          <a:xfrm rot="21600000">
            <a:off x="162744" y="1948918"/>
            <a:ext cx="1789059" cy="1207563"/>
            <a:chOff x="516479" y="1948918"/>
            <a:chExt cx="1195891" cy="1207563"/>
          </a:xfrm>
        </p:grpSpPr>
        <p:sp>
          <p:nvSpPr>
            <p:cNvPr id="9" name="Freeform 8">
              <a:extLst>
                <a:ext uri="{FF2B5EF4-FFF2-40B4-BE49-F238E27FC236}">
                  <a16:creationId xmlns:a16="http://schemas.microsoft.com/office/drawing/2014/main" id="{763983AA-22B5-4BCE-975D-B69E89F97171}"/>
                </a:ext>
              </a:extLst>
            </p:cNvPr>
            <p:cNvSpPr/>
            <p:nvPr/>
          </p:nvSpPr>
          <p:spPr>
            <a:xfrm>
              <a:off x="516479" y="1948918"/>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7F23">
                <a:alpha val="100000"/>
              </a:srgbClr>
            </a:solidFill>
          </p:spPr>
        </p:sp>
      </p:grpSp>
      <p:sp>
        <p:nvSpPr>
          <p:cNvPr id="10" name="TextBox 10">
            <a:extLst>
              <a:ext uri="{FF2B5EF4-FFF2-40B4-BE49-F238E27FC236}">
                <a16:creationId xmlns:a16="http://schemas.microsoft.com/office/drawing/2014/main" id="{6ABBFA5E-D131-4692-B4BB-E7C178EF688B}"/>
              </a:ext>
            </a:extLst>
          </p:cNvPr>
          <p:cNvSpPr txBox="1"/>
          <p:nvPr/>
        </p:nvSpPr>
        <p:spPr>
          <a:xfrm rot="21600000">
            <a:off x="123907" y="2220545"/>
            <a:ext cx="1866736" cy="664307"/>
          </a:xfrm>
          <a:prstGeom prst="rect">
            <a:avLst/>
          </a:prstGeom>
        </p:spPr>
        <p:txBody>
          <a:bodyPr lIns="0" tIns="43200" rIns="0" bIns="0" rtlCol="0" anchor="t"/>
          <a:lstStyle/>
          <a:p>
            <a:pPr algn="ctr">
              <a:lnSpc>
                <a:spcPts val="3000"/>
              </a:lnSpc>
            </a:pPr>
            <a:r>
              <a:rPr lang="en-US" sz="2000" b="1" i="0" spc="0" dirty="0">
                <a:solidFill>
                  <a:srgbClr val="FFFFFF">
                    <a:alpha val="100000"/>
                  </a:srgbClr>
                </a:solidFill>
                <a:latin typeface="Muli"/>
              </a:rPr>
              <a:t>Abolition</a:t>
            </a:r>
          </a:p>
        </p:txBody>
      </p:sp>
      <p:sp>
        <p:nvSpPr>
          <p:cNvPr id="14" name="TextBox 13">
            <a:extLst>
              <a:ext uri="{FF2B5EF4-FFF2-40B4-BE49-F238E27FC236}">
                <a16:creationId xmlns:a16="http://schemas.microsoft.com/office/drawing/2014/main" id="{4484FF43-4086-4BFA-AE8B-E811CE0D9834}"/>
              </a:ext>
            </a:extLst>
          </p:cNvPr>
          <p:cNvSpPr txBox="1"/>
          <p:nvPr/>
        </p:nvSpPr>
        <p:spPr>
          <a:xfrm>
            <a:off x="1951803" y="613010"/>
            <a:ext cx="5505453" cy="3693319"/>
          </a:xfrm>
          <a:prstGeom prst="rect">
            <a:avLst/>
          </a:prstGeom>
          <a:noFill/>
        </p:spPr>
        <p:txBody>
          <a:bodyPr wrap="square">
            <a:spAutoFit/>
          </a:bodyPr>
          <a:lstStyle/>
          <a:p>
            <a:r>
              <a:rPr lang="en-US" dirty="0"/>
              <a:t>“</a:t>
            </a:r>
            <a:r>
              <a:rPr lang="en-US" b="1" dirty="0"/>
              <a:t>Abolition refers to </a:t>
            </a:r>
            <a:r>
              <a:rPr lang="en-US" dirty="0"/>
              <a:t>the practice and preparation for a world in which we prioritize collective care, safety, health, and happiness of every single person and reorient ourselves around this priority...” </a:t>
            </a:r>
          </a:p>
          <a:p>
            <a:endParaRPr lang="en-US" dirty="0"/>
          </a:p>
          <a:p>
            <a:r>
              <a:rPr lang="en-US" dirty="0"/>
              <a:t>“…</a:t>
            </a:r>
            <a:r>
              <a:rPr lang="en-US" b="1" dirty="0"/>
              <a:t>Modern abolitionists </a:t>
            </a:r>
            <a:r>
              <a:rPr lang="en-US" dirty="0"/>
              <a:t>see it as our mission to provide the models of community safety, security, mutual aid, and harm reduction that are needed, and to do the political education, relationship-building, and movement work to bring others into demanding transformative economic and social change for abolition.”</a:t>
            </a:r>
          </a:p>
          <a:p>
            <a:endParaRPr lang="en-US" dirty="0"/>
          </a:p>
          <a:p>
            <a:r>
              <a:rPr lang="en-US" dirty="0"/>
              <a:t>	- Mon M, Abolitionist</a:t>
            </a:r>
          </a:p>
        </p:txBody>
      </p:sp>
    </p:spTree>
    <p:extLst>
      <p:ext uri="{BB962C8B-B14F-4D97-AF65-F5344CB8AC3E}">
        <p14:creationId xmlns:p14="http://schemas.microsoft.com/office/powerpoint/2010/main" val="325913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89C3790-C63A-4F2E-8F03-7C28591DFC82}"/>
              </a:ext>
            </a:extLst>
          </p:cNvPr>
          <p:cNvGraphicFramePr>
            <a:graphicFrameLocks noGrp="1"/>
          </p:cNvGraphicFramePr>
          <p:nvPr>
            <p:extLst>
              <p:ext uri="{D42A27DB-BD31-4B8C-83A1-F6EECF244321}">
                <p14:modId xmlns:p14="http://schemas.microsoft.com/office/powerpoint/2010/main" val="3937053275"/>
              </p:ext>
            </p:extLst>
          </p:nvPr>
        </p:nvGraphicFramePr>
        <p:xfrm>
          <a:off x="1331867" y="63684"/>
          <a:ext cx="6163086" cy="5443127"/>
        </p:xfrm>
        <a:graphic>
          <a:graphicData uri="http://schemas.openxmlformats.org/drawingml/2006/table">
            <a:tbl>
              <a:tblPr firstRow="1" bandRow="1">
                <a:tableStyleId>{5C22544A-7EE6-4342-B048-85BDC9FD1C3A}</a:tableStyleId>
              </a:tblPr>
              <a:tblGrid>
                <a:gridCol w="1999879">
                  <a:extLst>
                    <a:ext uri="{9D8B030D-6E8A-4147-A177-3AD203B41FA5}">
                      <a16:colId xmlns:a16="http://schemas.microsoft.com/office/drawing/2014/main" val="2417376026"/>
                    </a:ext>
                  </a:extLst>
                </a:gridCol>
                <a:gridCol w="1998941">
                  <a:extLst>
                    <a:ext uri="{9D8B030D-6E8A-4147-A177-3AD203B41FA5}">
                      <a16:colId xmlns:a16="http://schemas.microsoft.com/office/drawing/2014/main" val="1039601220"/>
                    </a:ext>
                  </a:extLst>
                </a:gridCol>
                <a:gridCol w="2164266">
                  <a:extLst>
                    <a:ext uri="{9D8B030D-6E8A-4147-A177-3AD203B41FA5}">
                      <a16:colId xmlns:a16="http://schemas.microsoft.com/office/drawing/2014/main" val="3425319341"/>
                    </a:ext>
                  </a:extLst>
                </a:gridCol>
              </a:tblGrid>
              <a:tr h="338735">
                <a:tc>
                  <a:txBody>
                    <a:bodyPr/>
                    <a:lstStyle/>
                    <a:p>
                      <a:r>
                        <a:rPr lang="en-US" dirty="0"/>
                        <a:t>COMMUNITY LAWYERING</a:t>
                      </a:r>
                    </a:p>
                  </a:txBody>
                  <a:tcPr/>
                </a:tc>
                <a:tc>
                  <a:txBody>
                    <a:bodyPr/>
                    <a:lstStyle/>
                    <a:p>
                      <a:r>
                        <a:rPr lang="en-US" dirty="0"/>
                        <a:t>MOVEMENT LAWYERING</a:t>
                      </a:r>
                    </a:p>
                  </a:txBody>
                  <a:tcPr/>
                </a:tc>
                <a:tc>
                  <a:txBody>
                    <a:bodyPr/>
                    <a:lstStyle/>
                    <a:p>
                      <a:r>
                        <a:rPr lang="en-US" dirty="0"/>
                        <a:t>Abolition Principles</a:t>
                      </a:r>
                    </a:p>
                  </a:txBody>
                  <a:tcPr/>
                </a:tc>
                <a:extLst>
                  <a:ext uri="{0D108BD9-81ED-4DB2-BD59-A6C34878D82A}">
                    <a16:rowId xmlns:a16="http://schemas.microsoft.com/office/drawing/2014/main" val="742672436"/>
                  </a:ext>
                </a:extLst>
              </a:tr>
              <a:tr h="762252">
                <a:tc>
                  <a:txBody>
                    <a:bodyPr/>
                    <a:lstStyle/>
                    <a:p>
                      <a:r>
                        <a:rPr lang="en-US" dirty="0"/>
                        <a:t>Specifically supports the needs of a community/neighborhood</a:t>
                      </a:r>
                    </a:p>
                  </a:txBody>
                  <a:tcPr/>
                </a:tc>
                <a:tc>
                  <a:txBody>
                    <a:bodyPr/>
                    <a:lstStyle/>
                    <a:p>
                      <a:r>
                        <a:rPr lang="en-US" dirty="0"/>
                        <a:t>Not limited based on geography</a:t>
                      </a:r>
                    </a:p>
                  </a:txBody>
                  <a:tcPr/>
                </a:tc>
                <a:tc>
                  <a:txBody>
                    <a:bodyPr/>
                    <a:lstStyle/>
                    <a:p>
                      <a:r>
                        <a:rPr lang="en-US" dirty="0"/>
                        <a:t>Focus on building mutual aid to minimize dependency on a system</a:t>
                      </a:r>
                    </a:p>
                  </a:txBody>
                  <a:tcPr/>
                </a:tc>
                <a:extLst>
                  <a:ext uri="{0D108BD9-81ED-4DB2-BD59-A6C34878D82A}">
                    <a16:rowId xmlns:a16="http://schemas.microsoft.com/office/drawing/2014/main" val="1591748996"/>
                  </a:ext>
                </a:extLst>
              </a:tr>
              <a:tr h="903424">
                <a:tc>
                  <a:txBody>
                    <a:bodyPr/>
                    <a:lstStyle/>
                    <a:p>
                      <a:r>
                        <a:rPr lang="en-US" dirty="0"/>
                        <a:t>Often focuses on change for a specific geographic location or neighborhood</a:t>
                      </a:r>
                    </a:p>
                  </a:txBody>
                  <a:tcPr/>
                </a:tc>
                <a:tc>
                  <a:txBody>
                    <a:bodyPr/>
                    <a:lstStyle/>
                    <a:p>
                      <a:r>
                        <a:rPr lang="en-US" dirty="0"/>
                        <a:t>Focuses on systemic change for the system as a whole</a:t>
                      </a:r>
                    </a:p>
                  </a:txBody>
                  <a:tcPr/>
                </a:tc>
                <a:tc>
                  <a:txBody>
                    <a:bodyPr/>
                    <a:lstStyle/>
                    <a:p>
                      <a:r>
                        <a:rPr lang="en-US" dirty="0"/>
                        <a:t>Focuses on reallocation of resources (i.e. facilities, financial resources) to avoid reestablishing the same problematic system</a:t>
                      </a:r>
                    </a:p>
                  </a:txBody>
                  <a:tcPr/>
                </a:tc>
                <a:extLst>
                  <a:ext uri="{0D108BD9-81ED-4DB2-BD59-A6C34878D82A}">
                    <a16:rowId xmlns:a16="http://schemas.microsoft.com/office/drawing/2014/main" val="1485779624"/>
                  </a:ext>
                </a:extLst>
              </a:tr>
              <a:tr h="1044597">
                <a:tc>
                  <a:txBody>
                    <a:bodyPr/>
                    <a:lstStyle/>
                    <a:p>
                      <a:r>
                        <a:rPr lang="en-US" dirty="0"/>
                        <a:t>Supports relief for the identified community and is tied to broader abolition work</a:t>
                      </a:r>
                    </a:p>
                  </a:txBody>
                  <a:tcPr/>
                </a:tc>
                <a:tc>
                  <a:txBody>
                    <a:bodyPr/>
                    <a:lstStyle/>
                    <a:p>
                      <a:r>
                        <a:rPr lang="en-US" dirty="0"/>
                        <a:t>Relief is much broader with a goal of ending a bad practice. and providing alternatives (abolition)</a:t>
                      </a:r>
                    </a:p>
                  </a:txBody>
                  <a:tcPr/>
                </a:tc>
                <a:tc>
                  <a:txBody>
                    <a:bodyPr/>
                    <a:lstStyle/>
                    <a:p>
                      <a:r>
                        <a:rPr lang="en-US" dirty="0"/>
                        <a:t>Relief is found in alternatives to oppressive systems. </a:t>
                      </a:r>
                    </a:p>
                  </a:txBody>
                  <a:tcPr/>
                </a:tc>
                <a:extLst>
                  <a:ext uri="{0D108BD9-81ED-4DB2-BD59-A6C34878D82A}">
                    <a16:rowId xmlns:a16="http://schemas.microsoft.com/office/drawing/2014/main" val="4016053029"/>
                  </a:ext>
                </a:extLst>
              </a:tr>
              <a:tr h="1185769">
                <a:tc>
                  <a:txBody>
                    <a:bodyPr/>
                    <a:lstStyle/>
                    <a:p>
                      <a:r>
                        <a:rPr lang="en-US" dirty="0"/>
                        <a:t>Usually tied to the specific needs of the community as a part of the broader cause</a:t>
                      </a:r>
                    </a:p>
                  </a:txBody>
                  <a:tcPr/>
                </a:tc>
                <a:tc>
                  <a:txBody>
                    <a:bodyPr/>
                    <a:lstStyle/>
                    <a:p>
                      <a:r>
                        <a:rPr lang="en-US" dirty="0"/>
                        <a:t>Is often less specific and ties into other intersectional movements</a:t>
                      </a:r>
                    </a:p>
                  </a:txBody>
                  <a:tcPr/>
                </a:tc>
                <a:tc>
                  <a:txBody>
                    <a:bodyPr/>
                    <a:lstStyle/>
                    <a:p>
                      <a:r>
                        <a:rPr lang="en-US" dirty="0"/>
                        <a:t>Focuses on closing the door to paths that lead to institutional oppression. (Repurpose)</a:t>
                      </a:r>
                    </a:p>
                  </a:txBody>
                  <a:tcPr/>
                </a:tc>
                <a:extLst>
                  <a:ext uri="{0D108BD9-81ED-4DB2-BD59-A6C34878D82A}">
                    <a16:rowId xmlns:a16="http://schemas.microsoft.com/office/drawing/2014/main" val="2028703989"/>
                  </a:ext>
                </a:extLst>
              </a:tr>
            </a:tbl>
          </a:graphicData>
        </a:graphic>
      </p:graphicFrame>
      <p:grpSp>
        <p:nvGrpSpPr>
          <p:cNvPr id="26" name="Group 29">
            <a:extLst>
              <a:ext uri="{FF2B5EF4-FFF2-40B4-BE49-F238E27FC236}">
                <a16:creationId xmlns:a16="http://schemas.microsoft.com/office/drawing/2014/main" id="{9EA7ECCB-69A7-44E9-93DD-496FC079F249}"/>
              </a:ext>
            </a:extLst>
          </p:cNvPr>
          <p:cNvGrpSpPr/>
          <p:nvPr/>
        </p:nvGrpSpPr>
        <p:grpSpPr>
          <a:xfrm rot="21600000">
            <a:off x="990877" y="1"/>
            <a:ext cx="219532" cy="5715000"/>
            <a:chOff x="947509" y="870613"/>
            <a:chExt cx="219532" cy="7688524"/>
          </a:xfrm>
        </p:grpSpPr>
        <p:sp>
          <p:nvSpPr>
            <p:cNvPr id="27" name="Freeform 28">
              <a:extLst>
                <a:ext uri="{FF2B5EF4-FFF2-40B4-BE49-F238E27FC236}">
                  <a16:creationId xmlns:a16="http://schemas.microsoft.com/office/drawing/2014/main" id="{9BA49495-ED85-45AD-97E9-8338D00EA103}"/>
                </a:ext>
              </a:extLst>
            </p:cNvPr>
            <p:cNvSpPr/>
            <p:nvPr/>
          </p:nvSpPr>
          <p:spPr>
            <a:xfrm>
              <a:off x="947509" y="870613"/>
              <a:ext cx="219532"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A623">
                <a:alpha val="100000"/>
              </a:srgbClr>
            </a:solidFill>
          </p:spPr>
        </p:sp>
      </p:grpSp>
      <p:grpSp>
        <p:nvGrpSpPr>
          <p:cNvPr id="28" name="Group 5">
            <a:extLst>
              <a:ext uri="{FF2B5EF4-FFF2-40B4-BE49-F238E27FC236}">
                <a16:creationId xmlns:a16="http://schemas.microsoft.com/office/drawing/2014/main" id="{978CF423-44D4-4373-A848-E6F9898F0E77}"/>
              </a:ext>
            </a:extLst>
          </p:cNvPr>
          <p:cNvGrpSpPr/>
          <p:nvPr/>
        </p:nvGrpSpPr>
        <p:grpSpPr>
          <a:xfrm rot="21600000">
            <a:off x="-16925" y="0"/>
            <a:ext cx="1014910" cy="5714999"/>
            <a:chOff x="-483635" y="22888"/>
            <a:chExt cx="1481620" cy="7688524"/>
          </a:xfrm>
        </p:grpSpPr>
        <p:sp>
          <p:nvSpPr>
            <p:cNvPr id="29" name="Freeform 4">
              <a:extLst>
                <a:ext uri="{FF2B5EF4-FFF2-40B4-BE49-F238E27FC236}">
                  <a16:creationId xmlns:a16="http://schemas.microsoft.com/office/drawing/2014/main" id="{1070EDC7-A4E8-4385-97DF-94E9498F6A24}"/>
                </a:ext>
              </a:extLst>
            </p:cNvPr>
            <p:cNvSpPr/>
            <p:nvPr/>
          </p:nvSpPr>
          <p:spPr>
            <a:xfrm>
              <a:off x="-483635" y="22888"/>
              <a:ext cx="1481620" cy="76885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1E2536">
                <a:alpha val="100000"/>
              </a:srgbClr>
            </a:solidFill>
          </p:spPr>
        </p:sp>
      </p:grpSp>
      <p:grpSp>
        <p:nvGrpSpPr>
          <p:cNvPr id="30" name="Group 31">
            <a:extLst>
              <a:ext uri="{FF2B5EF4-FFF2-40B4-BE49-F238E27FC236}">
                <a16:creationId xmlns:a16="http://schemas.microsoft.com/office/drawing/2014/main" id="{FA30FDD1-9AE7-4627-88D2-38806340C233}"/>
              </a:ext>
            </a:extLst>
          </p:cNvPr>
          <p:cNvGrpSpPr/>
          <p:nvPr/>
        </p:nvGrpSpPr>
        <p:grpSpPr>
          <a:xfrm rot="21600000">
            <a:off x="2663" y="1939393"/>
            <a:ext cx="1195891" cy="1207563"/>
            <a:chOff x="516479" y="1939393"/>
            <a:chExt cx="1195891" cy="1207563"/>
          </a:xfrm>
        </p:grpSpPr>
        <p:sp>
          <p:nvSpPr>
            <p:cNvPr id="31" name="Freeform 30">
              <a:extLst>
                <a:ext uri="{FF2B5EF4-FFF2-40B4-BE49-F238E27FC236}">
                  <a16:creationId xmlns:a16="http://schemas.microsoft.com/office/drawing/2014/main" id="{F9363B6F-24B8-49B4-9D1B-BC2DEAEFC532}"/>
                </a:ext>
              </a:extLst>
            </p:cNvPr>
            <p:cNvSpPr/>
            <p:nvPr/>
          </p:nvSpPr>
          <p:spPr>
            <a:xfrm>
              <a:off x="516479" y="1939393"/>
              <a:ext cx="1195891" cy="120756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5A623">
                <a:alpha val="100000"/>
              </a:srgbClr>
            </a:solidFill>
          </p:spPr>
        </p:sp>
      </p:grpSp>
      <p:sp>
        <p:nvSpPr>
          <p:cNvPr id="32" name="TextBox 24">
            <a:extLst>
              <a:ext uri="{FF2B5EF4-FFF2-40B4-BE49-F238E27FC236}">
                <a16:creationId xmlns:a16="http://schemas.microsoft.com/office/drawing/2014/main" id="{08D9368D-20B0-4C2C-925F-ADA37CEB1FCC}"/>
              </a:ext>
            </a:extLst>
          </p:cNvPr>
          <p:cNvSpPr txBox="1"/>
          <p:nvPr/>
        </p:nvSpPr>
        <p:spPr>
          <a:xfrm>
            <a:off x="45214" y="2080497"/>
            <a:ext cx="1123983" cy="769187"/>
          </a:xfrm>
          <a:prstGeom prst="rect">
            <a:avLst/>
          </a:prstGeom>
        </p:spPr>
        <p:txBody>
          <a:bodyPr lIns="0" tIns="43200" rIns="0" bIns="0" rtlCol="0" anchor="t"/>
          <a:lstStyle/>
          <a:p>
            <a:pPr algn="ctr">
              <a:lnSpc>
                <a:spcPts val="3000"/>
              </a:lnSpc>
            </a:pPr>
            <a:r>
              <a:rPr lang="en-US" sz="1600" b="1" i="0" spc="0" dirty="0">
                <a:solidFill>
                  <a:srgbClr val="FFFFFF">
                    <a:alpha val="100000"/>
                  </a:srgbClr>
                </a:solidFill>
                <a:latin typeface="Muli"/>
              </a:rPr>
              <a:t>Community Lawyering</a:t>
            </a:r>
          </a:p>
        </p:txBody>
      </p:sp>
      <p:sp>
        <p:nvSpPr>
          <p:cNvPr id="33" name="TextBox 7">
            <a:extLst>
              <a:ext uri="{FF2B5EF4-FFF2-40B4-BE49-F238E27FC236}">
                <a16:creationId xmlns:a16="http://schemas.microsoft.com/office/drawing/2014/main" id="{765DE46D-3347-4569-BAB2-BDC420995D42}"/>
              </a:ext>
            </a:extLst>
          </p:cNvPr>
          <p:cNvSpPr txBox="1"/>
          <p:nvPr/>
        </p:nvSpPr>
        <p:spPr>
          <a:xfrm rot="21600000">
            <a:off x="3162055" y="1659914"/>
            <a:ext cx="1871908" cy="4162425"/>
          </a:xfrm>
          <a:prstGeom prst="rect">
            <a:avLst/>
          </a:prstGeom>
        </p:spPr>
        <p:txBody>
          <a:bodyPr lIns="0" tIns="18000" rIns="0" bIns="0" rtlCol="0" anchor="t"/>
          <a:lstStyle/>
          <a:p>
            <a:pPr algn="l">
              <a:lnSpc>
                <a:spcPts val="1440"/>
              </a:lnSpc>
            </a:pPr>
            <a:r>
              <a:rPr lang="en-US" u="sng" dirty="0"/>
              <a:t>  </a:t>
            </a:r>
            <a:endParaRPr u="sng" dirty="0"/>
          </a:p>
          <a:p>
            <a:pPr algn="l">
              <a:lnSpc>
                <a:spcPts val="1440"/>
              </a:lnSpc>
            </a:pPr>
            <a:endParaRPr lang="en-US" sz="1200" spc="75" dirty="0">
              <a:solidFill>
                <a:srgbClr val="000000">
                  <a:alpha val="100000"/>
                </a:srgbClr>
              </a:solidFill>
              <a:latin typeface="Muli"/>
            </a:endParaRPr>
          </a:p>
          <a:p>
            <a:pPr algn="l">
              <a:lnSpc>
                <a:spcPts val="1440"/>
              </a:lnSpc>
            </a:pPr>
            <a:endParaRPr lang="en-US" sz="1200" b="0" i="0" spc="75" dirty="0">
              <a:solidFill>
                <a:srgbClr val="000000">
                  <a:alpha val="100000"/>
                </a:srgbClr>
              </a:solidFill>
              <a:latin typeface="Muli"/>
            </a:endParaRPr>
          </a:p>
          <a:p>
            <a:pPr algn="l">
              <a:lnSpc>
                <a:spcPts val="1440"/>
              </a:lnSpc>
            </a:pPr>
            <a:endParaRPr lang="en-US" sz="1200" b="0" i="0" spc="75" dirty="0">
              <a:solidFill>
                <a:srgbClr val="000000">
                  <a:alpha val="100000"/>
                </a:srgbClr>
              </a:solidFill>
              <a:latin typeface="Muli"/>
            </a:endParaRPr>
          </a:p>
          <a:p>
            <a:pPr algn="l">
              <a:lnSpc>
                <a:spcPts val="1440"/>
              </a:lnSpc>
            </a:pPr>
            <a:endParaRPr lang="en-US" sz="1200" b="0" i="0" spc="75" dirty="0">
              <a:solidFill>
                <a:srgbClr val="000000">
                  <a:alpha val="100000"/>
                </a:srgbClr>
              </a:solidFill>
              <a:latin typeface="Muli"/>
            </a:endParaRPr>
          </a:p>
          <a:p>
            <a:pPr algn="l">
              <a:lnSpc>
                <a:spcPts val="1440"/>
              </a:lnSpc>
            </a:pPr>
            <a:endParaRPr lang="en-US" sz="1200" b="0" i="0" spc="75" dirty="0">
              <a:solidFill>
                <a:srgbClr val="000000">
                  <a:alpha val="100000"/>
                </a:srgbClr>
              </a:solidFill>
              <a:latin typeface="Muli"/>
            </a:endParaRPr>
          </a:p>
          <a:p>
            <a:pPr algn="l">
              <a:lnSpc>
                <a:spcPts val="1440"/>
              </a:lnSpc>
            </a:pPr>
            <a:endParaRPr lang="en-US" sz="1200" b="0" i="0" spc="75" dirty="0">
              <a:solidFill>
                <a:srgbClr val="000000">
                  <a:alpha val="100000"/>
                </a:srgbClr>
              </a:solidFill>
              <a:latin typeface="Muli"/>
            </a:endParaRPr>
          </a:p>
        </p:txBody>
      </p:sp>
    </p:spTree>
    <p:extLst>
      <p:ext uri="{BB962C8B-B14F-4D97-AF65-F5344CB8AC3E}">
        <p14:creationId xmlns:p14="http://schemas.microsoft.com/office/powerpoint/2010/main" val="6930995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970</Words>
  <Application>Microsoft Office PowerPoint</Application>
  <PresentationFormat>Custom</PresentationFormat>
  <Paragraphs>134</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Oswald</vt:lpstr>
      <vt:lpstr>Poppins</vt:lpstr>
      <vt:lpstr>Symbol</vt:lpstr>
      <vt:lpstr>Times New Roman</vt:lpstr>
      <vt:lpstr>Calibri</vt:lpstr>
      <vt:lpstr>Arial</vt:lpstr>
      <vt:lpstr>Muli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Andrews</dc:creator>
  <cp:lastModifiedBy>Travis Andrews</cp:lastModifiedBy>
  <cp:revision>6</cp:revision>
  <dcterms:created xsi:type="dcterms:W3CDTF">2021-05-18T23:10:32Z</dcterms:created>
  <dcterms:modified xsi:type="dcterms:W3CDTF">2021-08-12T02:07:50Z</dcterms:modified>
</cp:coreProperties>
</file>